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256" r:id="rId2"/>
    <p:sldId id="1200" r:id="rId3"/>
    <p:sldId id="1182" r:id="rId4"/>
    <p:sldId id="258" r:id="rId5"/>
    <p:sldId id="272" r:id="rId6"/>
    <p:sldId id="1183" r:id="rId7"/>
    <p:sldId id="285" r:id="rId8"/>
    <p:sldId id="261" r:id="rId9"/>
    <p:sldId id="268" r:id="rId10"/>
    <p:sldId id="267" r:id="rId11"/>
    <p:sldId id="266" r:id="rId12"/>
    <p:sldId id="265" r:id="rId13"/>
    <p:sldId id="269" r:id="rId14"/>
    <p:sldId id="270" r:id="rId15"/>
    <p:sldId id="271" r:id="rId16"/>
    <p:sldId id="284" r:id="rId17"/>
    <p:sldId id="287" r:id="rId18"/>
    <p:sldId id="290" r:id="rId19"/>
    <p:sldId id="277" r:id="rId20"/>
    <p:sldId id="1186" r:id="rId21"/>
    <p:sldId id="278" r:id="rId22"/>
    <p:sldId id="1187" r:id="rId23"/>
    <p:sldId id="279" r:id="rId24"/>
    <p:sldId id="1188" r:id="rId25"/>
    <p:sldId id="280" r:id="rId26"/>
    <p:sldId id="1189" r:id="rId27"/>
    <p:sldId id="281" r:id="rId28"/>
    <p:sldId id="1190" r:id="rId29"/>
    <p:sldId id="289" r:id="rId30"/>
    <p:sldId id="276" r:id="rId31"/>
    <p:sldId id="1191" r:id="rId32"/>
    <p:sldId id="275" r:id="rId33"/>
    <p:sldId id="1192" r:id="rId34"/>
    <p:sldId id="273" r:id="rId35"/>
    <p:sldId id="1193" r:id="rId36"/>
    <p:sldId id="274" r:id="rId37"/>
    <p:sldId id="1194" r:id="rId38"/>
    <p:sldId id="262" r:id="rId39"/>
    <p:sldId id="1195" r:id="rId40"/>
    <p:sldId id="291" r:id="rId41"/>
    <p:sldId id="282" r:id="rId42"/>
    <p:sldId id="1196" r:id="rId43"/>
    <p:sldId id="283" r:id="rId44"/>
    <p:sldId id="1197" r:id="rId45"/>
    <p:sldId id="1198" r:id="rId46"/>
    <p:sldId id="288" r:id="rId47"/>
    <p:sldId id="1184" r:id="rId48"/>
    <p:sldId id="1199" r:id="rId49"/>
    <p:sldId id="264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dhith raju" initials="ur" lastIdx="1" clrIdx="0">
    <p:extLst>
      <p:ext uri="{19B8F6BF-5375-455C-9EA6-DF929625EA0E}">
        <p15:presenceInfo xmlns:p15="http://schemas.microsoft.com/office/powerpoint/2012/main" userId="e2d975aa01a26bd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D9E6"/>
    <a:srgbClr val="FB8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D6820-E4A4-4573-9214-2AF4434F572A}" type="datetimeFigureOut">
              <a:rPr lang="en-IN" smtClean="0"/>
              <a:t>12-05-2021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C7CC-7910-4D95-B193-AEE9AA3400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805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D6820-E4A4-4573-9214-2AF4434F572A}" type="datetimeFigureOut">
              <a:rPr lang="en-IN" smtClean="0"/>
              <a:t>12-05-2021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C7CC-7910-4D95-B193-AEE9AA3400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7342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D6820-E4A4-4573-9214-2AF4434F572A}" type="datetimeFigureOut">
              <a:rPr lang="en-IN" smtClean="0"/>
              <a:t>12-05-2021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C7CC-7910-4D95-B193-AEE9AA3400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8380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D6820-E4A4-4573-9214-2AF4434F572A}" type="datetimeFigureOut">
              <a:rPr lang="en-IN" smtClean="0"/>
              <a:t>12-05-2021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C7CC-7910-4D95-B193-AEE9AA3400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78714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D6820-E4A4-4573-9214-2AF4434F572A}" type="datetimeFigureOut">
              <a:rPr lang="en-IN" smtClean="0"/>
              <a:t>12-05-2021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C7CC-7910-4D95-B193-AEE9AA3400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0480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D6820-E4A4-4573-9214-2AF4434F572A}" type="datetimeFigureOut">
              <a:rPr lang="en-IN" smtClean="0"/>
              <a:t>12-05-2021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C7CC-7910-4D95-B193-AEE9AA3400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9274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D6820-E4A4-4573-9214-2AF4434F572A}" type="datetimeFigureOut">
              <a:rPr lang="en-IN" smtClean="0"/>
              <a:t>12-05-2021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C7CC-7910-4D95-B193-AEE9AA3400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5132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D6820-E4A4-4573-9214-2AF4434F572A}" type="datetimeFigureOut">
              <a:rPr lang="en-IN" smtClean="0"/>
              <a:t>12-05-2021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C7CC-7910-4D95-B193-AEE9AA3400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0913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D6820-E4A4-4573-9214-2AF4434F572A}" type="datetimeFigureOut">
              <a:rPr lang="en-IN" smtClean="0"/>
              <a:t>12-05-2021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C7CC-7910-4D95-B193-AEE9AA3400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9084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D6820-E4A4-4573-9214-2AF4434F572A}" type="datetimeFigureOut">
              <a:rPr lang="en-IN" smtClean="0"/>
              <a:t>12-05-2021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C7CC-7910-4D95-B193-AEE9AA3400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22628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D6820-E4A4-4573-9214-2AF4434F572A}" type="datetimeFigureOut">
              <a:rPr lang="en-IN" smtClean="0"/>
              <a:t>12-05-2021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8C7CC-7910-4D95-B193-AEE9AA3400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7975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D6820-E4A4-4573-9214-2AF4434F572A}" type="datetimeFigureOut">
              <a:rPr lang="en-IN" smtClean="0"/>
              <a:t>12-05-2021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8C7CC-7910-4D95-B193-AEE9AA3400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85745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ebp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fi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ank-you-text-message-note-394180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53C57-F018-4E26-9A37-5A686ABAC2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20F02-76F0-4868-B607-8F69860447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2701F0-5A13-4322-BE4C-95119D4A4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4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6A538-E278-40B1-9E22-1B1CD472F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665" y="182451"/>
            <a:ext cx="10782670" cy="1325563"/>
          </a:xfrm>
        </p:spPr>
        <p:txBody>
          <a:bodyPr>
            <a:normAutofit/>
          </a:bodyPr>
          <a:lstStyle/>
          <a:p>
            <a:r>
              <a:rPr lang="en-IN" sz="4000" b="1" dirty="0">
                <a:latin typeface="Calibri (Body)"/>
              </a:rPr>
              <a:t>Students who have acquired the most no. of skills </a:t>
            </a:r>
            <a:r>
              <a:rPr lang="en-IN" sz="4000" dirty="0">
                <a:latin typeface="Calibri (Body)"/>
              </a:rPr>
              <a:t>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5F604F0-A9E9-49EA-88EA-51798CD94B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3792425"/>
              </p:ext>
            </p:extLst>
          </p:nvPr>
        </p:nvGraphicFramePr>
        <p:xfrm>
          <a:off x="467328" y="1690352"/>
          <a:ext cx="11257344" cy="422476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147213">
                  <a:extLst>
                    <a:ext uri="{9D8B030D-6E8A-4147-A177-3AD203B41FA5}">
                      <a16:colId xmlns:a16="http://schemas.microsoft.com/office/drawing/2014/main" val="4188778054"/>
                    </a:ext>
                  </a:extLst>
                </a:gridCol>
                <a:gridCol w="3951758">
                  <a:extLst>
                    <a:ext uri="{9D8B030D-6E8A-4147-A177-3AD203B41FA5}">
                      <a16:colId xmlns:a16="http://schemas.microsoft.com/office/drawing/2014/main" val="65512848"/>
                    </a:ext>
                  </a:extLst>
                </a:gridCol>
                <a:gridCol w="1491449">
                  <a:extLst>
                    <a:ext uri="{9D8B030D-6E8A-4147-A177-3AD203B41FA5}">
                      <a16:colId xmlns:a16="http://schemas.microsoft.com/office/drawing/2014/main" val="3658571342"/>
                    </a:ext>
                  </a:extLst>
                </a:gridCol>
                <a:gridCol w="4666924">
                  <a:extLst>
                    <a:ext uri="{9D8B030D-6E8A-4147-A177-3AD203B41FA5}">
                      <a16:colId xmlns:a16="http://schemas.microsoft.com/office/drawing/2014/main" val="2496149489"/>
                    </a:ext>
                  </a:extLst>
                </a:gridCol>
              </a:tblGrid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en-IN" sz="2800" dirty="0">
                          <a:solidFill>
                            <a:schemeClr val="tx1"/>
                          </a:solidFill>
                        </a:rPr>
                        <a:t>#</a:t>
                      </a:r>
                      <a:endParaRPr lang="en-IN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 Student Name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Class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School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134973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err="1"/>
                        <a:t>Jashith</a:t>
                      </a:r>
                      <a:r>
                        <a:rPr lang="en-IN" sz="2000" b="1" dirty="0"/>
                        <a:t> </a:t>
                      </a:r>
                      <a:r>
                        <a:rPr lang="en-IN" sz="2000" b="1" dirty="0" err="1"/>
                        <a:t>Makireddi</a:t>
                      </a:r>
                      <a:r>
                        <a:rPr lang="en-IN" sz="2000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8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Harvest International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028438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>
                          <a:solidFill>
                            <a:schemeClr val="tx1"/>
                          </a:solidFill>
                        </a:rPr>
                        <a:t>Kanak Arora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Harvest International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906721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/>
                        <a:t>Sabah </a:t>
                      </a:r>
                      <a:r>
                        <a:rPr lang="en-IN" sz="2000" b="1" dirty="0" err="1"/>
                        <a:t>Sumehra</a:t>
                      </a:r>
                      <a:r>
                        <a:rPr lang="en-IN" sz="2000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9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Harvest International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976981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/>
                        <a:t>Samarth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7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Sri Vidya Kendra – The Smart School</a:t>
                      </a:r>
                      <a:endParaRPr kumimoji="0" lang="en-IN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16239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err="1"/>
                        <a:t>Shivamsh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Sri Vidya Kendra – The Smart School</a:t>
                      </a:r>
                      <a:endParaRPr kumimoji="0" lang="en-IN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212213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/>
                        <a:t>Aditya Mohan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6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Harvest International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862753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/>
                        <a:t>K </a:t>
                      </a:r>
                      <a:r>
                        <a:rPr lang="en-IN" sz="2000" b="1" dirty="0" err="1"/>
                        <a:t>Bhuvan</a:t>
                      </a:r>
                      <a:r>
                        <a:rPr lang="en-IN" sz="2000" b="1" dirty="0"/>
                        <a:t> Reddy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10 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Air Force School Hebbal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623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5432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6A538-E278-40B1-9E22-1B1CD472F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104" y="152061"/>
            <a:ext cx="10773792" cy="1325563"/>
          </a:xfrm>
        </p:spPr>
        <p:txBody>
          <a:bodyPr>
            <a:normAutofit/>
          </a:bodyPr>
          <a:lstStyle/>
          <a:p>
            <a:r>
              <a:rPr lang="en-IN" sz="4000" b="1" dirty="0">
                <a:latin typeface="Calibri (Body)"/>
              </a:rPr>
              <a:t>Students who have acquired the most no. of skills </a:t>
            </a:r>
            <a:r>
              <a:rPr lang="en-IN" sz="4000" dirty="0">
                <a:latin typeface="Calibri (Body)"/>
              </a:rPr>
              <a:t>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5F604F0-A9E9-49EA-88EA-51798CD94B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8937965"/>
              </p:ext>
            </p:extLst>
          </p:nvPr>
        </p:nvGraphicFramePr>
        <p:xfrm>
          <a:off x="467328" y="1690688"/>
          <a:ext cx="11257344" cy="422476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147213">
                  <a:extLst>
                    <a:ext uri="{9D8B030D-6E8A-4147-A177-3AD203B41FA5}">
                      <a16:colId xmlns:a16="http://schemas.microsoft.com/office/drawing/2014/main" val="4188778054"/>
                    </a:ext>
                  </a:extLst>
                </a:gridCol>
                <a:gridCol w="3791960">
                  <a:extLst>
                    <a:ext uri="{9D8B030D-6E8A-4147-A177-3AD203B41FA5}">
                      <a16:colId xmlns:a16="http://schemas.microsoft.com/office/drawing/2014/main" val="65512848"/>
                    </a:ext>
                  </a:extLst>
                </a:gridCol>
                <a:gridCol w="1580225">
                  <a:extLst>
                    <a:ext uri="{9D8B030D-6E8A-4147-A177-3AD203B41FA5}">
                      <a16:colId xmlns:a16="http://schemas.microsoft.com/office/drawing/2014/main" val="3658571342"/>
                    </a:ext>
                  </a:extLst>
                </a:gridCol>
                <a:gridCol w="4737946">
                  <a:extLst>
                    <a:ext uri="{9D8B030D-6E8A-4147-A177-3AD203B41FA5}">
                      <a16:colId xmlns:a16="http://schemas.microsoft.com/office/drawing/2014/main" val="2496149489"/>
                    </a:ext>
                  </a:extLst>
                </a:gridCol>
              </a:tblGrid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en-IN" sz="2800" dirty="0">
                          <a:solidFill>
                            <a:schemeClr val="tx1"/>
                          </a:solidFill>
                        </a:rPr>
                        <a:t>#</a:t>
                      </a:r>
                      <a:endParaRPr lang="en-IN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 Student Name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Class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School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134973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 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err="1"/>
                        <a:t>Shaurya</a:t>
                      </a:r>
                      <a:r>
                        <a:rPr lang="en-IN" sz="2000" b="1" dirty="0"/>
                        <a:t> Chopra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7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Air Force School Hebbal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028438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/>
                        <a:t>Akshat Singh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6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Air Force School Hebbal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906721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/>
                        <a:t>Anirudh G Kashyap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10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/>
                        <a:t>Sri Vidya Kendra – The Smart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976981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/>
                        <a:t>Bhavani 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</a:t>
                      </a:r>
                      <a:r>
                        <a:rPr lang="en-IN" sz="2000" b="1" dirty="0"/>
                        <a:t>0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Air Force School Hebbal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16239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err="1"/>
                        <a:t>Doyel</a:t>
                      </a:r>
                      <a:r>
                        <a:rPr lang="en-IN" sz="2000" b="1" dirty="0"/>
                        <a:t> Bhattacharjee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8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Air Force School Hebbal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212213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err="1"/>
                        <a:t>Risha</a:t>
                      </a:r>
                      <a:r>
                        <a:rPr lang="en-IN" sz="2000" b="1" dirty="0"/>
                        <a:t> R Roney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6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Harvest International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862753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err="1"/>
                        <a:t>Sivaram</a:t>
                      </a:r>
                      <a:r>
                        <a:rPr lang="en-IN" sz="2000" b="1" dirty="0"/>
                        <a:t>. 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7</a:t>
                      </a:r>
                      <a:r>
                        <a:rPr lang="en-IN" sz="2000" b="1" dirty="0"/>
                        <a:t>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Air Force School Hebbal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623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0872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6A538-E278-40B1-9E22-1B1CD472F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64" y="208749"/>
            <a:ext cx="10886472" cy="1325563"/>
          </a:xfrm>
        </p:spPr>
        <p:txBody>
          <a:bodyPr>
            <a:normAutofit/>
          </a:bodyPr>
          <a:lstStyle/>
          <a:p>
            <a:r>
              <a:rPr lang="en-IN" sz="4000" b="1" dirty="0">
                <a:latin typeface="Calibri (Body)"/>
              </a:rPr>
              <a:t>Students who have acquired the most no. of skills </a:t>
            </a:r>
            <a:r>
              <a:rPr lang="en-IN" sz="4000" dirty="0">
                <a:latin typeface="Calibri (Body)"/>
              </a:rPr>
              <a:t>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5F604F0-A9E9-49EA-88EA-51798CD94B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3798577"/>
              </p:ext>
            </p:extLst>
          </p:nvPr>
        </p:nvGraphicFramePr>
        <p:xfrm>
          <a:off x="467328" y="1761709"/>
          <a:ext cx="11257344" cy="422476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147213">
                  <a:extLst>
                    <a:ext uri="{9D8B030D-6E8A-4147-A177-3AD203B41FA5}">
                      <a16:colId xmlns:a16="http://schemas.microsoft.com/office/drawing/2014/main" val="4188778054"/>
                    </a:ext>
                  </a:extLst>
                </a:gridCol>
                <a:gridCol w="4013902">
                  <a:extLst>
                    <a:ext uri="{9D8B030D-6E8A-4147-A177-3AD203B41FA5}">
                      <a16:colId xmlns:a16="http://schemas.microsoft.com/office/drawing/2014/main" val="65512848"/>
                    </a:ext>
                  </a:extLst>
                </a:gridCol>
                <a:gridCol w="1384916">
                  <a:extLst>
                    <a:ext uri="{9D8B030D-6E8A-4147-A177-3AD203B41FA5}">
                      <a16:colId xmlns:a16="http://schemas.microsoft.com/office/drawing/2014/main" val="3658571342"/>
                    </a:ext>
                  </a:extLst>
                </a:gridCol>
                <a:gridCol w="4711313">
                  <a:extLst>
                    <a:ext uri="{9D8B030D-6E8A-4147-A177-3AD203B41FA5}">
                      <a16:colId xmlns:a16="http://schemas.microsoft.com/office/drawing/2014/main" val="2496149489"/>
                    </a:ext>
                  </a:extLst>
                </a:gridCol>
              </a:tblGrid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en-IN" sz="2800" dirty="0">
                          <a:solidFill>
                            <a:schemeClr val="tx1"/>
                          </a:solidFill>
                        </a:rPr>
                        <a:t>#</a:t>
                      </a:r>
                      <a:endParaRPr lang="en-IN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 Student Name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Class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School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134973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 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err="1"/>
                        <a:t>Suhas</a:t>
                      </a:r>
                      <a:r>
                        <a:rPr lang="en-IN" sz="2000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6</a:t>
                      </a:r>
                      <a:r>
                        <a:rPr lang="en-IN" sz="2000" b="1" dirty="0"/>
                        <a:t>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Harvest International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028438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err="1"/>
                        <a:t>Aahanaa</a:t>
                      </a:r>
                      <a:r>
                        <a:rPr lang="en-IN" sz="2000" b="1" dirty="0"/>
                        <a:t> K </a:t>
                      </a:r>
                      <a:r>
                        <a:rPr lang="en-IN" sz="2000" b="1" dirty="0" err="1"/>
                        <a:t>K</a:t>
                      </a:r>
                      <a:r>
                        <a:rPr lang="en-IN" sz="2000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7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Air Force School Hebbal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906721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err="1"/>
                        <a:t>Namratha</a:t>
                      </a:r>
                      <a:r>
                        <a:rPr lang="en-IN" sz="2000" b="1" dirty="0"/>
                        <a:t> Ganesh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7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Harvest International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976981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/>
                        <a:t>Neha Anna John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10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/>
                        <a:t>Sri Vidya Kendra – The Smart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16239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err="1"/>
                        <a:t>Padiri</a:t>
                      </a:r>
                      <a:r>
                        <a:rPr lang="en-IN" sz="2000" b="1" dirty="0"/>
                        <a:t> </a:t>
                      </a:r>
                      <a:r>
                        <a:rPr lang="en-IN" sz="2000" b="1" dirty="0" err="1"/>
                        <a:t>Charishma</a:t>
                      </a:r>
                      <a:r>
                        <a:rPr lang="en-IN" sz="2000" b="1" dirty="0"/>
                        <a:t> Reddy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6</a:t>
                      </a:r>
                      <a:r>
                        <a:rPr lang="en-IN" sz="2000" b="1" dirty="0"/>
                        <a:t>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Air Force School Hebbal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212213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err="1"/>
                        <a:t>Sinchana</a:t>
                      </a:r>
                      <a:r>
                        <a:rPr lang="en-IN" sz="2000" b="1" dirty="0"/>
                        <a:t> </a:t>
                      </a:r>
                      <a:r>
                        <a:rPr lang="en-IN" sz="2000" b="1" dirty="0" err="1"/>
                        <a:t>Suha</a:t>
                      </a:r>
                      <a:r>
                        <a:rPr lang="en-IN" sz="2000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8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/>
                        <a:t>Sri Vidya Kendra – The Smart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862753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err="1"/>
                        <a:t>Yukthi.R</a:t>
                      </a:r>
                      <a:r>
                        <a:rPr lang="en-IN" sz="2000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8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Air Force School Hebbal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623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643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6A538-E278-40B1-9E22-1B1CD472F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26" y="125427"/>
            <a:ext cx="10791548" cy="1325563"/>
          </a:xfrm>
        </p:spPr>
        <p:txBody>
          <a:bodyPr>
            <a:normAutofit/>
          </a:bodyPr>
          <a:lstStyle/>
          <a:p>
            <a:r>
              <a:rPr lang="en-IN" sz="4000" b="1" dirty="0">
                <a:latin typeface="Calibri (Body)"/>
              </a:rPr>
              <a:t>Students who have acquired the most no. of skills </a:t>
            </a:r>
            <a:r>
              <a:rPr lang="en-IN" sz="4000" dirty="0">
                <a:latin typeface="Calibri (Body)"/>
              </a:rPr>
              <a:t>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5F604F0-A9E9-49EA-88EA-51798CD94B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8947397"/>
              </p:ext>
            </p:extLst>
          </p:nvPr>
        </p:nvGraphicFramePr>
        <p:xfrm>
          <a:off x="467328" y="1562470"/>
          <a:ext cx="11257344" cy="474292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147213">
                  <a:extLst>
                    <a:ext uri="{9D8B030D-6E8A-4147-A177-3AD203B41FA5}">
                      <a16:colId xmlns:a16="http://schemas.microsoft.com/office/drawing/2014/main" val="4188778054"/>
                    </a:ext>
                  </a:extLst>
                </a:gridCol>
                <a:gridCol w="3854104">
                  <a:extLst>
                    <a:ext uri="{9D8B030D-6E8A-4147-A177-3AD203B41FA5}">
                      <a16:colId xmlns:a16="http://schemas.microsoft.com/office/drawing/2014/main" val="65512848"/>
                    </a:ext>
                  </a:extLst>
                </a:gridCol>
                <a:gridCol w="1571347">
                  <a:extLst>
                    <a:ext uri="{9D8B030D-6E8A-4147-A177-3AD203B41FA5}">
                      <a16:colId xmlns:a16="http://schemas.microsoft.com/office/drawing/2014/main" val="3658571342"/>
                    </a:ext>
                  </a:extLst>
                </a:gridCol>
                <a:gridCol w="4684680">
                  <a:extLst>
                    <a:ext uri="{9D8B030D-6E8A-4147-A177-3AD203B41FA5}">
                      <a16:colId xmlns:a16="http://schemas.microsoft.com/office/drawing/2014/main" val="2496149489"/>
                    </a:ext>
                  </a:extLst>
                </a:gridCol>
              </a:tblGrid>
              <a:tr h="513935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en-IN" sz="2800" dirty="0">
                          <a:solidFill>
                            <a:schemeClr val="tx1"/>
                          </a:solidFill>
                        </a:rPr>
                        <a:t>#</a:t>
                      </a:r>
                      <a:endParaRPr lang="en-IN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 Student Name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Class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School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134973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 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/>
                        <a:t>Ankur </a:t>
                      </a:r>
                      <a:r>
                        <a:rPr lang="en-IN" sz="2000" b="1" dirty="0" err="1"/>
                        <a:t>Saha</a:t>
                      </a:r>
                      <a:r>
                        <a:rPr lang="en-IN" sz="2000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7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Air Force School Hebbal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028438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err="1"/>
                        <a:t>Ayan</a:t>
                      </a:r>
                      <a:r>
                        <a:rPr lang="en-IN" sz="2000" b="1" dirty="0"/>
                        <a:t> Banerjee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8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Air Force School Hebbal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906721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/>
                        <a:t>Harini Srinivasan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8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Air Force School Hebbal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976981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/>
                        <a:t>K </a:t>
                      </a:r>
                      <a:r>
                        <a:rPr lang="en-IN" sz="2000" b="1" dirty="0" err="1"/>
                        <a:t>Pujasree</a:t>
                      </a:r>
                      <a:r>
                        <a:rPr lang="en-IN" sz="2000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6</a:t>
                      </a:r>
                      <a:r>
                        <a:rPr lang="en-IN" sz="2000" b="1" dirty="0"/>
                        <a:t>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Air Force School Hebbal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16239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err="1"/>
                        <a:t>Rishika</a:t>
                      </a:r>
                      <a:r>
                        <a:rPr lang="en-IN" sz="2000" b="1" dirty="0"/>
                        <a:t> .K. </a:t>
                      </a:r>
                      <a:r>
                        <a:rPr lang="en-IN" sz="2000" b="1" dirty="0" err="1"/>
                        <a:t>Shyam</a:t>
                      </a:r>
                      <a:r>
                        <a:rPr lang="en-IN" sz="2000" b="1" dirty="0"/>
                        <a:t> Sunder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IN" sz="2000" b="1" dirty="0"/>
                        <a:t>6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err="1"/>
                        <a:t>Vidyaniketan</a:t>
                      </a:r>
                      <a:r>
                        <a:rPr lang="en-IN" sz="2000" b="1" dirty="0"/>
                        <a:t> Pubic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212213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/>
                        <a:t>Saanvi </a:t>
                      </a:r>
                      <a:r>
                        <a:rPr lang="en-IN" sz="2000" b="1" dirty="0" err="1"/>
                        <a:t>Nazre</a:t>
                      </a:r>
                      <a:r>
                        <a:rPr lang="en-IN" sz="2000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6</a:t>
                      </a:r>
                      <a:r>
                        <a:rPr lang="en-IN" sz="2000" b="1" dirty="0"/>
                        <a:t>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Air Force School Hebbal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862753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/>
                        <a:t>V.B </a:t>
                      </a:r>
                      <a:r>
                        <a:rPr lang="en-IN" sz="2000" b="1" dirty="0" err="1"/>
                        <a:t>Laksha</a:t>
                      </a:r>
                      <a:r>
                        <a:rPr lang="en-IN" sz="2000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IN" sz="2000" b="1" dirty="0"/>
                        <a:t>7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Air Force School Hebbal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623688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err="1"/>
                        <a:t>Zarah</a:t>
                      </a:r>
                      <a:r>
                        <a:rPr lang="en-IN" sz="2000" b="1" dirty="0"/>
                        <a:t> Ushas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8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Harvest International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041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1252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6A538-E278-40B1-9E22-1B1CD472F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183" y="535150"/>
            <a:ext cx="11075633" cy="1325563"/>
          </a:xfrm>
        </p:spPr>
        <p:txBody>
          <a:bodyPr>
            <a:normAutofit/>
          </a:bodyPr>
          <a:lstStyle/>
          <a:p>
            <a:r>
              <a:rPr lang="en-IN" sz="4000" b="1" dirty="0">
                <a:latin typeface="Calibri (Body)"/>
              </a:rPr>
              <a:t>Teachers who have acquired the most no. of skills </a:t>
            </a:r>
            <a:r>
              <a:rPr lang="en-IN" sz="4000" dirty="0">
                <a:latin typeface="Calibri (Body)"/>
              </a:rPr>
              <a:t>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5F604F0-A9E9-49EA-88EA-51798CD94B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0675732"/>
              </p:ext>
            </p:extLst>
          </p:nvPr>
        </p:nvGraphicFramePr>
        <p:xfrm>
          <a:off x="728481" y="2532157"/>
          <a:ext cx="10735036" cy="2709807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288736">
                  <a:extLst>
                    <a:ext uri="{9D8B030D-6E8A-4147-A177-3AD203B41FA5}">
                      <a16:colId xmlns:a16="http://schemas.microsoft.com/office/drawing/2014/main" val="4188778054"/>
                    </a:ext>
                  </a:extLst>
                </a:gridCol>
                <a:gridCol w="5532309">
                  <a:extLst>
                    <a:ext uri="{9D8B030D-6E8A-4147-A177-3AD203B41FA5}">
                      <a16:colId xmlns:a16="http://schemas.microsoft.com/office/drawing/2014/main" val="65512848"/>
                    </a:ext>
                  </a:extLst>
                </a:gridCol>
                <a:gridCol w="3913991">
                  <a:extLst>
                    <a:ext uri="{9D8B030D-6E8A-4147-A177-3AD203B41FA5}">
                      <a16:colId xmlns:a16="http://schemas.microsoft.com/office/drawing/2014/main" val="2496149489"/>
                    </a:ext>
                  </a:extLst>
                </a:gridCol>
              </a:tblGrid>
              <a:tr h="708719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en-IN" sz="2800" dirty="0">
                          <a:solidFill>
                            <a:schemeClr val="tx1"/>
                          </a:solidFill>
                        </a:rPr>
                        <a:t>#</a:t>
                      </a:r>
                      <a:endParaRPr lang="en-IN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 Teacher Name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School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134973"/>
                  </a:ext>
                </a:extLst>
              </a:tr>
              <a:tr h="500272"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b="1" dirty="0"/>
                        <a:t>Anjana Dubey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b="1" dirty="0"/>
                        <a:t>Air Force School Hebbal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028438"/>
                  </a:ext>
                </a:extLst>
              </a:tr>
              <a:tr h="500272"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b="1" dirty="0" err="1"/>
                        <a:t>Umme</a:t>
                      </a:r>
                      <a:r>
                        <a:rPr lang="en-IN" sz="2400" b="1" dirty="0"/>
                        <a:t> </a:t>
                      </a:r>
                      <a:r>
                        <a:rPr lang="en-IN" sz="2400" b="1" dirty="0" err="1"/>
                        <a:t>Haani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b="1" dirty="0"/>
                        <a:t>Air Force School ASTE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906721"/>
                  </a:ext>
                </a:extLst>
              </a:tr>
              <a:tr h="500272"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b="1" dirty="0" err="1"/>
                        <a:t>Gracy</a:t>
                      </a:r>
                      <a:r>
                        <a:rPr lang="en-IN" sz="2400" b="1" dirty="0"/>
                        <a:t> Daisy Jose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b="1" dirty="0"/>
                        <a:t>Air Force School ASTE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976981"/>
                  </a:ext>
                </a:extLst>
              </a:tr>
              <a:tr h="500272"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b="1" dirty="0" err="1"/>
                        <a:t>Deblina</a:t>
                      </a:r>
                      <a:r>
                        <a:rPr lang="en-IN" sz="2400" b="1" dirty="0"/>
                        <a:t> Bhattacharjee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b="1" dirty="0"/>
                        <a:t>Air Force School Hebbal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16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3371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6A538-E278-40B1-9E22-1B1CD472F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277" y="290058"/>
            <a:ext cx="10515600" cy="1325563"/>
          </a:xfrm>
        </p:spPr>
        <p:txBody>
          <a:bodyPr>
            <a:normAutofit/>
          </a:bodyPr>
          <a:lstStyle/>
          <a:p>
            <a:r>
              <a:rPr lang="en-IN" sz="4000" b="1" dirty="0">
                <a:latin typeface="Calibri (Body)"/>
              </a:rPr>
              <a:t>Parents who have acquired most no. of skills 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5F604F0-A9E9-49EA-88EA-51798CD94B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7369169"/>
              </p:ext>
            </p:extLst>
          </p:nvPr>
        </p:nvGraphicFramePr>
        <p:xfrm>
          <a:off x="730410" y="2627451"/>
          <a:ext cx="10731179" cy="2002423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058771">
                  <a:extLst>
                    <a:ext uri="{9D8B030D-6E8A-4147-A177-3AD203B41FA5}">
                      <a16:colId xmlns:a16="http://schemas.microsoft.com/office/drawing/2014/main" val="4188778054"/>
                    </a:ext>
                  </a:extLst>
                </a:gridCol>
                <a:gridCol w="8672408">
                  <a:extLst>
                    <a:ext uri="{9D8B030D-6E8A-4147-A177-3AD203B41FA5}">
                      <a16:colId xmlns:a16="http://schemas.microsoft.com/office/drawing/2014/main" val="65512848"/>
                    </a:ext>
                  </a:extLst>
                </a:gridCol>
              </a:tblGrid>
              <a:tr h="686699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en-IN" sz="2800" dirty="0">
                          <a:solidFill>
                            <a:schemeClr val="tx1"/>
                          </a:solidFill>
                        </a:rPr>
                        <a:t>#</a:t>
                      </a:r>
                      <a:endParaRPr lang="en-IN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Parent Name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134973"/>
                  </a:ext>
                </a:extLst>
              </a:tr>
              <a:tr h="657862">
                <a:tc>
                  <a:txBody>
                    <a:bodyPr/>
                    <a:lstStyle/>
                    <a:p>
                      <a:pPr algn="ctr"/>
                      <a:r>
                        <a:rPr lang="en-IN" sz="2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800" b="1" dirty="0"/>
                        <a:t>Jayalakshmi </a:t>
                      </a:r>
                      <a:r>
                        <a:rPr lang="en-IN" sz="2800" b="1" dirty="0" err="1"/>
                        <a:t>Shyam</a:t>
                      </a:r>
                      <a:endParaRPr lang="en-IN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028438"/>
                  </a:ext>
                </a:extLst>
              </a:tr>
              <a:tr h="657862">
                <a:tc>
                  <a:txBody>
                    <a:bodyPr/>
                    <a:lstStyle/>
                    <a:p>
                      <a:pPr algn="ctr"/>
                      <a:r>
                        <a:rPr lang="en-IN" sz="2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800" b="1" dirty="0"/>
                        <a:t>Srinivasan </a:t>
                      </a:r>
                      <a:r>
                        <a:rPr lang="en-IN" sz="2800" b="1" dirty="0" err="1"/>
                        <a:t>Iyer</a:t>
                      </a:r>
                      <a:endParaRPr lang="en-IN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906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1048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F48801-39C2-4E40-87AB-5A736C6E2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86614"/>
            <a:ext cx="10515600" cy="1325563"/>
          </a:xfrm>
        </p:spPr>
        <p:txBody>
          <a:bodyPr>
            <a:normAutofit/>
          </a:bodyPr>
          <a:lstStyle/>
          <a:p>
            <a:r>
              <a:rPr lang="en-IN" sz="4000" b="1" dirty="0">
                <a:latin typeface="Calibri (Body)"/>
              </a:rPr>
              <a:t>Digital Prototype Evaluation Criteria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0508672-946B-4401-A6D9-AF998AB96D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339605"/>
              </p:ext>
            </p:extLst>
          </p:nvPr>
        </p:nvGraphicFramePr>
        <p:xfrm>
          <a:off x="772108" y="2032986"/>
          <a:ext cx="10647783" cy="387561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590161">
                  <a:extLst>
                    <a:ext uri="{9D8B030D-6E8A-4147-A177-3AD203B41FA5}">
                      <a16:colId xmlns:a16="http://schemas.microsoft.com/office/drawing/2014/main" val="242730629"/>
                    </a:ext>
                  </a:extLst>
                </a:gridCol>
                <a:gridCol w="8528180">
                  <a:extLst>
                    <a:ext uri="{9D8B030D-6E8A-4147-A177-3AD203B41FA5}">
                      <a16:colId xmlns:a16="http://schemas.microsoft.com/office/drawing/2014/main" val="3431169645"/>
                    </a:ext>
                  </a:extLst>
                </a:gridCol>
                <a:gridCol w="1529442">
                  <a:extLst>
                    <a:ext uri="{9D8B030D-6E8A-4147-A177-3AD203B41FA5}">
                      <a16:colId xmlns:a16="http://schemas.microsoft.com/office/drawing/2014/main" val="177883318"/>
                    </a:ext>
                  </a:extLst>
                </a:gridCol>
              </a:tblGrid>
              <a:tr h="3704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Criteria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Weightage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120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IN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How well does your prototype address a specific need, problem or challenge</a:t>
                      </a:r>
                    </a:p>
                    <a:p>
                      <a:endParaRPr lang="en-IN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30%</a:t>
                      </a:r>
                      <a:endParaRPr lang="en-IN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8618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IN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How novel or innovative is your solution to the identified need, problem or challenge</a:t>
                      </a:r>
                      <a:endParaRPr lang="en-US" sz="20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10%</a:t>
                      </a:r>
                      <a:endParaRPr lang="en-IN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0124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IN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How many skills are used to put together your prototype</a:t>
                      </a:r>
                    </a:p>
                    <a:p>
                      <a:endParaRPr lang="en-IN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30%</a:t>
                      </a:r>
                      <a:endParaRPr lang="en-IN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2140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IN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How well you have integrated two or more skills to enhance the 'value' of your prototype</a:t>
                      </a:r>
                      <a:endParaRPr lang="en-US" sz="20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20%</a:t>
                      </a:r>
                      <a:endParaRPr lang="en-IN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1729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IN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</a:rPr>
                        <a:t>How well you have packaged and presented (appearance) your prototype</a:t>
                      </a:r>
                    </a:p>
                    <a:p>
                      <a:endParaRPr lang="en-IN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10%</a:t>
                      </a:r>
                      <a:endParaRPr lang="en-IN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3659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0649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B5249-8FF8-4E0C-B68B-095580FB8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33564"/>
            <a:ext cx="9144000" cy="1130747"/>
          </a:xfrm>
        </p:spPr>
        <p:txBody>
          <a:bodyPr anchor="ctr">
            <a:normAutofit/>
          </a:bodyPr>
          <a:lstStyle/>
          <a:p>
            <a:r>
              <a:rPr lang="en-IN" sz="4000" b="1" dirty="0">
                <a:latin typeface="Calibri (Body)"/>
              </a:rPr>
              <a:t>Prototyping Challenge Awards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07B64-CA83-4A98-8CB9-7B57778EE4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AutoShape 2" descr="IGNOU Result 2020 (Declared) - December TEE Exam Results &amp; Grade Card Check">
            <a:extLst>
              <a:ext uri="{FF2B5EF4-FFF2-40B4-BE49-F238E27FC236}">
                <a16:creationId xmlns:a16="http://schemas.microsoft.com/office/drawing/2014/main" id="{BFE302B9-175D-4B01-A666-B4F82386EA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33313" y="3276600"/>
            <a:ext cx="2715087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 descr="IGNOU Result 2020 (Declared) - December TEE Exam Results &amp; Grade Card Check">
            <a:extLst>
              <a:ext uri="{FF2B5EF4-FFF2-40B4-BE49-F238E27FC236}">
                <a16:creationId xmlns:a16="http://schemas.microsoft.com/office/drawing/2014/main" id="{5E06081B-1F4A-417D-96FE-DFB5018750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6DCA49-442C-47DC-A6E7-15D60DCF4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73" y="1491449"/>
            <a:ext cx="11345662" cy="5109099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9CB74F94-8A8D-45C2-9F8B-4D77C90B3A78}"/>
              </a:ext>
            </a:extLst>
          </p:cNvPr>
          <p:cNvSpPr/>
          <p:nvPr/>
        </p:nvSpPr>
        <p:spPr>
          <a:xfrm>
            <a:off x="855215" y="154202"/>
            <a:ext cx="1642369" cy="12339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</a:rPr>
              <a:t>Time to reveal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553DBC-9ABD-4C34-82D9-BA1091219CD8}"/>
              </a:ext>
            </a:extLst>
          </p:cNvPr>
          <p:cNvSpPr txBox="1"/>
          <p:nvPr/>
        </p:nvSpPr>
        <p:spPr>
          <a:xfrm rot="20136061">
            <a:off x="9946680" y="344158"/>
            <a:ext cx="1997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rgbClr val="FFFF00"/>
                </a:solidFill>
              </a:rPr>
              <a:t>Revealing</a:t>
            </a:r>
            <a:r>
              <a:rPr lang="en-IN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8032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DD8274-E2D8-48E5-A569-A0E8BBA27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000" b="1" dirty="0">
                <a:solidFill>
                  <a:srgbClr val="FFFF00"/>
                </a:solidFill>
              </a:rPr>
              <a:t>RUNNERS-UP</a:t>
            </a:r>
            <a:br>
              <a:rPr lang="en-US" sz="8000" b="1" dirty="0">
                <a:solidFill>
                  <a:srgbClr val="FFFF00"/>
                </a:solidFill>
              </a:rPr>
            </a:br>
            <a:r>
              <a:rPr lang="en-US" sz="5400" b="1" dirty="0"/>
              <a:t>STUDENTS</a:t>
            </a:r>
            <a:endParaRPr lang="en-IN" sz="8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35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A77-1D48-48BC-BCB4-12FD0D160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 err="1">
                <a:solidFill>
                  <a:srgbClr val="FFFF00"/>
                </a:solidFill>
              </a:rPr>
              <a:t>Havila</a:t>
            </a:r>
            <a:r>
              <a:rPr lang="en-IN" b="1" dirty="0">
                <a:solidFill>
                  <a:srgbClr val="FFFF00"/>
                </a:solidFill>
              </a:rPr>
              <a:t> </a:t>
            </a:r>
            <a:r>
              <a:rPr lang="en-IN" b="1" dirty="0" err="1">
                <a:solidFill>
                  <a:srgbClr val="FFFF00"/>
                </a:solidFill>
              </a:rPr>
              <a:t>Varshini</a:t>
            </a:r>
            <a:r>
              <a:rPr lang="en-IN" b="1" dirty="0">
                <a:solidFill>
                  <a:srgbClr val="FFFF00"/>
                </a:solidFill>
              </a:rPr>
              <a:t> </a:t>
            </a:r>
            <a:r>
              <a:rPr lang="en-IN" b="1" dirty="0" err="1">
                <a:solidFill>
                  <a:srgbClr val="FFFF00"/>
                </a:solidFill>
              </a:rPr>
              <a:t>Bachika</a:t>
            </a:r>
            <a:br>
              <a:rPr lang="en-IN" dirty="0"/>
            </a:br>
            <a:r>
              <a:rPr lang="en-IN" sz="2800" b="1" dirty="0"/>
              <a:t>6A, Harvest International School, Bangalore</a:t>
            </a:r>
            <a:endParaRPr lang="en-IN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15B82-C26C-47F8-9BCB-60CD5C541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705" y="1997193"/>
            <a:ext cx="4526872" cy="40947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sz="2400" b="1" dirty="0"/>
              <a:t>RUNNER-UP</a:t>
            </a:r>
          </a:p>
          <a:p>
            <a:pPr marL="0" indent="0">
              <a:buNone/>
            </a:pPr>
            <a:r>
              <a:rPr lang="en-IN" sz="2400" b="1" dirty="0">
                <a:solidFill>
                  <a:srgbClr val="FFC000"/>
                </a:solidFill>
              </a:rPr>
              <a:t>Rs. 200 Gift Voucher</a:t>
            </a:r>
          </a:p>
          <a:p>
            <a:pPr marL="0" indent="0">
              <a:buNone/>
            </a:pPr>
            <a:endParaRPr lang="en-IN" sz="2400" dirty="0"/>
          </a:p>
          <a:p>
            <a:pPr marL="0" indent="0">
              <a:buNone/>
            </a:pPr>
            <a:r>
              <a:rPr lang="en-IN" sz="2400" b="1" dirty="0"/>
              <a:t>PROTOTYPE NAME:</a:t>
            </a:r>
          </a:p>
          <a:p>
            <a:pPr marL="0" indent="0">
              <a:buNone/>
            </a:pPr>
            <a:r>
              <a:rPr lang="en-IN" sz="2400" b="1" dirty="0">
                <a:solidFill>
                  <a:srgbClr val="FFC000"/>
                </a:solidFill>
              </a:rPr>
              <a:t>7 Wonders of the World</a:t>
            </a:r>
          </a:p>
          <a:p>
            <a:pPr marL="0" indent="0">
              <a:buNone/>
            </a:pPr>
            <a:endParaRPr lang="en-IN" sz="2400" b="1" dirty="0"/>
          </a:p>
          <a:p>
            <a:pPr marL="0" indent="0">
              <a:buNone/>
            </a:pPr>
            <a:r>
              <a:rPr lang="en-IN" sz="2400" b="1" dirty="0"/>
              <a:t>SUMMARY: </a:t>
            </a:r>
          </a:p>
          <a:p>
            <a:pPr marL="0" indent="0" algn="just">
              <a:buNone/>
            </a:pPr>
            <a:r>
              <a:rPr lang="en-US" sz="1800" b="1" dirty="0">
                <a:solidFill>
                  <a:srgbClr val="FFC000"/>
                </a:solidFill>
                <a:latin typeface="Calibri (Body)"/>
              </a:rPr>
              <a:t>Enables anyone to t</a:t>
            </a:r>
            <a:r>
              <a:rPr lang="en-US" sz="1800" b="1" i="0" dirty="0">
                <a:solidFill>
                  <a:srgbClr val="FFC000"/>
                </a:solidFill>
                <a:effectLst/>
                <a:latin typeface="Calibri (Body)"/>
              </a:rPr>
              <a:t>ake a virtual tour of the 7 wonders of the world without having to risk travelling during this pandemic.</a:t>
            </a:r>
            <a:endParaRPr lang="en-IN" b="1" dirty="0">
              <a:solidFill>
                <a:srgbClr val="FFC000"/>
              </a:solidFill>
              <a:latin typeface="Calibri (Body)"/>
            </a:endParaRPr>
          </a:p>
        </p:txBody>
      </p:sp>
      <p:sp>
        <p:nvSpPr>
          <p:cNvPr id="4" name="Star: 6 Points 3">
            <a:extLst>
              <a:ext uri="{FF2B5EF4-FFF2-40B4-BE49-F238E27FC236}">
                <a16:creationId xmlns:a16="http://schemas.microsoft.com/office/drawing/2014/main" id="{CD48FF5D-A87B-46F1-A352-1EF34D61AB64}"/>
              </a:ext>
            </a:extLst>
          </p:cNvPr>
          <p:cNvSpPr/>
          <p:nvPr/>
        </p:nvSpPr>
        <p:spPr>
          <a:xfrm>
            <a:off x="11145455" y="378863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Star: 6 Points 4">
            <a:extLst>
              <a:ext uri="{FF2B5EF4-FFF2-40B4-BE49-F238E27FC236}">
                <a16:creationId xmlns:a16="http://schemas.microsoft.com/office/drawing/2014/main" id="{ECE74B7F-390F-4477-9B07-A3B2855A5ED5}"/>
              </a:ext>
            </a:extLst>
          </p:cNvPr>
          <p:cNvSpPr/>
          <p:nvPr/>
        </p:nvSpPr>
        <p:spPr>
          <a:xfrm>
            <a:off x="10488329" y="2999472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Star: 6 Points 5">
            <a:extLst>
              <a:ext uri="{FF2B5EF4-FFF2-40B4-BE49-F238E27FC236}">
                <a16:creationId xmlns:a16="http://schemas.microsoft.com/office/drawing/2014/main" id="{FF46CC0F-6008-441F-A785-B10D49E5D256}"/>
              </a:ext>
            </a:extLst>
          </p:cNvPr>
          <p:cNvSpPr/>
          <p:nvPr/>
        </p:nvSpPr>
        <p:spPr>
          <a:xfrm>
            <a:off x="8056954" y="787698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Star: 6 Points 6">
            <a:extLst>
              <a:ext uri="{FF2B5EF4-FFF2-40B4-BE49-F238E27FC236}">
                <a16:creationId xmlns:a16="http://schemas.microsoft.com/office/drawing/2014/main" id="{F67D2CD1-BBC8-4558-AB89-7FCFA576E2FF}"/>
              </a:ext>
            </a:extLst>
          </p:cNvPr>
          <p:cNvSpPr/>
          <p:nvPr/>
        </p:nvSpPr>
        <p:spPr>
          <a:xfrm>
            <a:off x="3574230" y="6091940"/>
            <a:ext cx="416689" cy="405114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Star: 6 Points 7">
            <a:extLst>
              <a:ext uri="{FF2B5EF4-FFF2-40B4-BE49-F238E27FC236}">
                <a16:creationId xmlns:a16="http://schemas.microsoft.com/office/drawing/2014/main" id="{92FF7B64-472C-4A13-9148-969E92A409CE}"/>
              </a:ext>
            </a:extLst>
          </p:cNvPr>
          <p:cNvSpPr/>
          <p:nvPr/>
        </p:nvSpPr>
        <p:spPr>
          <a:xfrm>
            <a:off x="213167" y="1136804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7A605A-B0C6-44CB-9252-6AC034C4A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77" y="1997193"/>
            <a:ext cx="5733597" cy="38236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688623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58EF4-0765-42C3-A65E-F8473D130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0E98F6-7F4A-4FAD-9551-06EF196B3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C54141-6BEE-4D7B-B221-B7443264B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745" y="1"/>
            <a:ext cx="7831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98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8BF8-9EC2-49E7-A1D2-13D6AD436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50FBB-4DC3-4A4B-A57C-1ED4DE9C3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17268E-FC5F-4986-A4E7-7A5BF41B6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70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A77-1D48-48BC-BCB4-12FD0D160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>
                <a:solidFill>
                  <a:srgbClr val="FFFF00"/>
                </a:solidFill>
              </a:rPr>
              <a:t>Niharika Nair</a:t>
            </a:r>
            <a:br>
              <a:rPr lang="en-IN" dirty="0"/>
            </a:br>
            <a:r>
              <a:rPr lang="en-IN" sz="2800" b="1" dirty="0"/>
              <a:t>7 D,  Harvest International School</a:t>
            </a:r>
            <a:endParaRPr lang="en-IN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15B82-C26C-47F8-9BCB-60CD5C541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2337" y="2032986"/>
            <a:ext cx="4411462" cy="39505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sz="2400" b="1" dirty="0">
                <a:latin typeface="Calibri (Body)"/>
              </a:rPr>
              <a:t>RUNNER-UP</a:t>
            </a:r>
          </a:p>
          <a:p>
            <a:pPr marL="0" indent="0">
              <a:buNone/>
            </a:pPr>
            <a:r>
              <a:rPr lang="en-IN" sz="2400" b="1" dirty="0">
                <a:solidFill>
                  <a:srgbClr val="FFC000"/>
                </a:solidFill>
                <a:latin typeface="Calibri (Body)"/>
              </a:rPr>
              <a:t>Rs. 200 Gift Voucher</a:t>
            </a:r>
          </a:p>
          <a:p>
            <a:pPr marL="0" indent="0">
              <a:buNone/>
            </a:pPr>
            <a:endParaRPr lang="en-IN" sz="2400" dirty="0">
              <a:latin typeface="Calibri (Body)"/>
            </a:endParaRPr>
          </a:p>
          <a:p>
            <a:pPr marL="0" indent="0">
              <a:buNone/>
            </a:pPr>
            <a:r>
              <a:rPr lang="en-IN" sz="2400" b="1" dirty="0">
                <a:latin typeface="Calibri (Body)"/>
              </a:rPr>
              <a:t>PROTOTYPE NAME:</a:t>
            </a:r>
          </a:p>
          <a:p>
            <a:pPr marL="0" indent="0">
              <a:buNone/>
            </a:pPr>
            <a:r>
              <a:rPr lang="en-IN" sz="2400" b="1" dirty="0">
                <a:solidFill>
                  <a:srgbClr val="FFC000"/>
                </a:solidFill>
                <a:latin typeface="Calibri (Body)"/>
              </a:rPr>
              <a:t>Know your Spellings</a:t>
            </a:r>
          </a:p>
          <a:p>
            <a:pPr marL="0" indent="0">
              <a:buNone/>
            </a:pPr>
            <a:endParaRPr lang="en-IN" sz="2400" b="1" dirty="0">
              <a:solidFill>
                <a:srgbClr val="FFFF00"/>
              </a:solidFill>
              <a:latin typeface="Calibri (Body)"/>
            </a:endParaRPr>
          </a:p>
          <a:p>
            <a:pPr marL="0" indent="0">
              <a:buNone/>
            </a:pPr>
            <a:r>
              <a:rPr lang="en-IN" sz="2400" b="1" dirty="0">
                <a:latin typeface="Calibri (Body)"/>
              </a:rPr>
              <a:t>SUMMARY: </a:t>
            </a:r>
          </a:p>
          <a:p>
            <a:pPr marL="0" indent="0" algn="just">
              <a:buNone/>
            </a:pPr>
            <a:r>
              <a:rPr lang="en-IN" sz="1800" b="1" i="0" dirty="0">
                <a:solidFill>
                  <a:srgbClr val="FFC000"/>
                </a:solidFill>
                <a:effectLst/>
                <a:latin typeface="Calibri (Body)"/>
              </a:rPr>
              <a:t>Helps students learn the correct spellings of words with fun activities. </a:t>
            </a:r>
            <a:endParaRPr lang="en-IN" sz="1800" b="1" dirty="0">
              <a:solidFill>
                <a:srgbClr val="FFC000"/>
              </a:solidFill>
              <a:latin typeface="Calibri (Body)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859874-EA94-42BF-8DA8-C8E7C38B1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6" y="2183907"/>
            <a:ext cx="5634634" cy="364872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0E5CD0A3-8A4D-4C52-86AA-750DD63DA61F}"/>
              </a:ext>
            </a:extLst>
          </p:cNvPr>
          <p:cNvSpPr/>
          <p:nvPr/>
        </p:nvSpPr>
        <p:spPr>
          <a:xfrm>
            <a:off x="11145455" y="378863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id="{58F69B48-5FE9-468F-B686-BDC0C5ABE8EE}"/>
              </a:ext>
            </a:extLst>
          </p:cNvPr>
          <p:cNvSpPr/>
          <p:nvPr/>
        </p:nvSpPr>
        <p:spPr>
          <a:xfrm>
            <a:off x="10488329" y="2999472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id="{218772F2-AEFD-429B-998E-184451B96484}"/>
              </a:ext>
            </a:extLst>
          </p:cNvPr>
          <p:cNvSpPr/>
          <p:nvPr/>
        </p:nvSpPr>
        <p:spPr>
          <a:xfrm>
            <a:off x="8056954" y="787698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8C2CC47D-3D51-44D8-95FE-0695AE612435}"/>
              </a:ext>
            </a:extLst>
          </p:cNvPr>
          <p:cNvSpPr/>
          <p:nvPr/>
        </p:nvSpPr>
        <p:spPr>
          <a:xfrm>
            <a:off x="3574230" y="6091940"/>
            <a:ext cx="416689" cy="405114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Star: 6 Points 14">
            <a:extLst>
              <a:ext uri="{FF2B5EF4-FFF2-40B4-BE49-F238E27FC236}">
                <a16:creationId xmlns:a16="http://schemas.microsoft.com/office/drawing/2014/main" id="{2154629E-1FAB-4292-8B2C-FABB7F10FF88}"/>
              </a:ext>
            </a:extLst>
          </p:cNvPr>
          <p:cNvSpPr/>
          <p:nvPr/>
        </p:nvSpPr>
        <p:spPr>
          <a:xfrm>
            <a:off x="213167" y="1136804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305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C5CB-9F98-484A-AF9E-8C6868D0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33AAD-172F-451A-A57E-58B042CAA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078488-F0B9-4AA2-AB43-EFAFE02CB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87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A77-1D48-48BC-BCB4-12FD0D160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>
                <a:solidFill>
                  <a:srgbClr val="FFFF00"/>
                </a:solidFill>
              </a:rPr>
              <a:t>Sabah </a:t>
            </a:r>
            <a:r>
              <a:rPr lang="en-IN" b="1" dirty="0" err="1">
                <a:solidFill>
                  <a:srgbClr val="FFFF00"/>
                </a:solidFill>
              </a:rPr>
              <a:t>Sumehra</a:t>
            </a:r>
            <a:br>
              <a:rPr lang="en-IN" dirty="0"/>
            </a:br>
            <a:r>
              <a:rPr lang="en-IN" sz="2800" b="1" dirty="0"/>
              <a:t>9 D, Harvest International School </a:t>
            </a:r>
            <a:endParaRPr lang="en-IN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15B82-C26C-47F8-9BCB-60CD5C541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561" y="2041864"/>
            <a:ext cx="4500239" cy="43323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sz="2400" b="1" dirty="0"/>
              <a:t>RUNNER-UP</a:t>
            </a:r>
          </a:p>
          <a:p>
            <a:pPr marL="0" indent="0">
              <a:buNone/>
            </a:pPr>
            <a:r>
              <a:rPr lang="en-IN" sz="2400" b="1" dirty="0">
                <a:solidFill>
                  <a:srgbClr val="FFC000"/>
                </a:solidFill>
              </a:rPr>
              <a:t>Rs. 200 Gift Voucher</a:t>
            </a:r>
          </a:p>
          <a:p>
            <a:pPr marL="0" indent="0">
              <a:buNone/>
            </a:pPr>
            <a:r>
              <a:rPr lang="en-IN" sz="2400" dirty="0"/>
              <a:t> </a:t>
            </a:r>
          </a:p>
          <a:p>
            <a:pPr marL="0" indent="0">
              <a:buNone/>
            </a:pPr>
            <a:r>
              <a:rPr lang="en-IN" sz="2400" b="1" dirty="0"/>
              <a:t>PROTOTYPE NAME:</a:t>
            </a:r>
          </a:p>
          <a:p>
            <a:pPr marL="0" indent="0">
              <a:buNone/>
            </a:pPr>
            <a:r>
              <a:rPr lang="en-IN" sz="2400" b="1" dirty="0" err="1">
                <a:solidFill>
                  <a:srgbClr val="FFC000"/>
                </a:solidFill>
              </a:rPr>
              <a:t>LiveNJoy</a:t>
            </a:r>
            <a:endParaRPr lang="en-IN" sz="24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IN" sz="2400" b="1" dirty="0"/>
          </a:p>
          <a:p>
            <a:pPr marL="0" indent="0">
              <a:buNone/>
            </a:pPr>
            <a:r>
              <a:rPr lang="en-IN" sz="2400" b="1" dirty="0"/>
              <a:t>SUMMARY: </a:t>
            </a:r>
          </a:p>
          <a:p>
            <a:pPr marL="0" indent="0" algn="just">
              <a:buNone/>
            </a:pPr>
            <a:r>
              <a:rPr lang="en-IN" sz="1800" b="1" dirty="0">
                <a:solidFill>
                  <a:srgbClr val="FFC000"/>
                </a:solidFill>
              </a:rPr>
              <a:t>A website that helps students, teachers &amp; parents overcome stress, depression, anxiety through various ways and helps one lead a healthy and happy life.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DDFE77-4F9A-42D7-9E2F-B5FADEEAB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7" y="2041864"/>
            <a:ext cx="5711233" cy="385034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B533DD82-4D1B-48AA-AAB6-0D90CA4AB007}"/>
              </a:ext>
            </a:extLst>
          </p:cNvPr>
          <p:cNvSpPr/>
          <p:nvPr/>
        </p:nvSpPr>
        <p:spPr>
          <a:xfrm>
            <a:off x="11145455" y="378863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id="{C5704EC6-BA64-4098-B86A-1210F9C8C478}"/>
              </a:ext>
            </a:extLst>
          </p:cNvPr>
          <p:cNvSpPr/>
          <p:nvPr/>
        </p:nvSpPr>
        <p:spPr>
          <a:xfrm>
            <a:off x="10488329" y="2999472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id="{0A145C8F-42A1-4830-85A1-C6E0E5C6CB25}"/>
              </a:ext>
            </a:extLst>
          </p:cNvPr>
          <p:cNvSpPr/>
          <p:nvPr/>
        </p:nvSpPr>
        <p:spPr>
          <a:xfrm>
            <a:off x="8056954" y="787698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8AC56D5B-5BF5-498F-8C78-07F76BA3A475}"/>
              </a:ext>
            </a:extLst>
          </p:cNvPr>
          <p:cNvSpPr/>
          <p:nvPr/>
        </p:nvSpPr>
        <p:spPr>
          <a:xfrm>
            <a:off x="3574230" y="6091940"/>
            <a:ext cx="416689" cy="405114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Star: 6 Points 14">
            <a:extLst>
              <a:ext uri="{FF2B5EF4-FFF2-40B4-BE49-F238E27FC236}">
                <a16:creationId xmlns:a16="http://schemas.microsoft.com/office/drawing/2014/main" id="{2B7FC31D-0F65-4EED-B295-CC50E988DD94}"/>
              </a:ext>
            </a:extLst>
          </p:cNvPr>
          <p:cNvSpPr/>
          <p:nvPr/>
        </p:nvSpPr>
        <p:spPr>
          <a:xfrm>
            <a:off x="213167" y="1136804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8455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65717-BED7-4DAC-973F-0248CE189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561E1-CC05-45CC-94C3-8700509A2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D8B6D6-0FC7-4F1B-A3AA-D5F89C1D4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83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A77-1D48-48BC-BCB4-12FD0D160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 err="1">
                <a:solidFill>
                  <a:srgbClr val="FFFF00"/>
                </a:solidFill>
              </a:rPr>
              <a:t>Kshitish</a:t>
            </a:r>
            <a:r>
              <a:rPr lang="en-IN" b="1" dirty="0">
                <a:solidFill>
                  <a:srgbClr val="FFFF00"/>
                </a:solidFill>
              </a:rPr>
              <a:t> Raj Dwivedi</a:t>
            </a:r>
            <a:br>
              <a:rPr lang="en-IN" dirty="0"/>
            </a:br>
            <a:r>
              <a:rPr lang="en-IN" sz="2800" b="1" dirty="0"/>
              <a:t>9 A, Air Force School Hebbal</a:t>
            </a:r>
            <a:endParaRPr lang="en-IN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15B82-C26C-47F8-9BCB-60CD5C541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4683" y="2007607"/>
            <a:ext cx="4749554" cy="43310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sz="2400" b="1" dirty="0">
                <a:latin typeface="Calibri (Body)"/>
              </a:rPr>
              <a:t>RUNNER-UP</a:t>
            </a:r>
          </a:p>
          <a:p>
            <a:pPr marL="0" indent="0">
              <a:buNone/>
            </a:pPr>
            <a:r>
              <a:rPr lang="en-IN" sz="2400" b="1" dirty="0">
                <a:solidFill>
                  <a:srgbClr val="FFC000"/>
                </a:solidFill>
                <a:latin typeface="Calibri (Body)"/>
              </a:rPr>
              <a:t>Rs. 200 Gift Voucher</a:t>
            </a:r>
          </a:p>
          <a:p>
            <a:pPr marL="0" indent="0">
              <a:buNone/>
            </a:pPr>
            <a:r>
              <a:rPr lang="en-IN" sz="2400" dirty="0">
                <a:latin typeface="Calibri (Body)"/>
              </a:rPr>
              <a:t> </a:t>
            </a:r>
          </a:p>
          <a:p>
            <a:pPr marL="0" indent="0">
              <a:buNone/>
            </a:pPr>
            <a:r>
              <a:rPr lang="en-IN" sz="2400" b="1" dirty="0">
                <a:latin typeface="Calibri (Body)"/>
              </a:rPr>
              <a:t>PROTOTYPE NAME:</a:t>
            </a:r>
          </a:p>
          <a:p>
            <a:pPr marL="0" indent="0">
              <a:buNone/>
            </a:pPr>
            <a:r>
              <a:rPr lang="en-IN" sz="2400" b="1" dirty="0">
                <a:solidFill>
                  <a:srgbClr val="FFC000"/>
                </a:solidFill>
                <a:latin typeface="Calibri (Body)"/>
              </a:rPr>
              <a:t>Strain Free Vision</a:t>
            </a:r>
          </a:p>
          <a:p>
            <a:pPr marL="0" indent="0">
              <a:buNone/>
            </a:pPr>
            <a:endParaRPr lang="en-IN" sz="2400" dirty="0">
              <a:latin typeface="Calibri (Body)"/>
            </a:endParaRPr>
          </a:p>
          <a:p>
            <a:pPr marL="0" indent="0">
              <a:buNone/>
            </a:pPr>
            <a:r>
              <a:rPr lang="en-IN" sz="2400" b="1" dirty="0">
                <a:latin typeface="Calibri (Body)"/>
              </a:rPr>
              <a:t>SUMMARY:</a:t>
            </a:r>
            <a:endParaRPr lang="en-IN" sz="2400" dirty="0">
              <a:latin typeface="Calibri (Body)"/>
            </a:endParaRPr>
          </a:p>
          <a:p>
            <a:pPr marL="0" indent="0" algn="just">
              <a:buNone/>
            </a:pPr>
            <a:r>
              <a:rPr lang="en-IN" sz="1800" b="1" dirty="0">
                <a:solidFill>
                  <a:srgbClr val="FFC000"/>
                </a:solidFill>
                <a:latin typeface="Calibri (Body)"/>
              </a:rPr>
              <a:t>An application that gives reminders to</a:t>
            </a:r>
            <a:r>
              <a:rPr lang="en-IN" sz="1800" b="1" i="0" dirty="0">
                <a:solidFill>
                  <a:srgbClr val="FFC000"/>
                </a:solidFill>
                <a:effectLst/>
                <a:latin typeface="Calibri (Body)"/>
              </a:rPr>
              <a:t> students working on electronic devices for long hours </a:t>
            </a:r>
            <a:r>
              <a:rPr lang="en-US" sz="1800" b="1" i="0" dirty="0">
                <a:solidFill>
                  <a:srgbClr val="FFC000"/>
                </a:solidFill>
                <a:effectLst/>
                <a:latin typeface="Calibri (Body)"/>
              </a:rPr>
              <a:t>so that they can rest their eyes and perform eye exercises to avoid eye strain and eye damage.</a:t>
            </a:r>
            <a:endParaRPr lang="en-IN" sz="1800" b="1" dirty="0">
              <a:solidFill>
                <a:srgbClr val="FFC000"/>
              </a:solidFill>
              <a:latin typeface="Calibri (Body)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8F48C3-9646-41EA-8C70-1C8523FB8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07608"/>
            <a:ext cx="5768366" cy="367410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4427F097-21EF-47DC-AEB7-D0D317F1CDBE}"/>
              </a:ext>
            </a:extLst>
          </p:cNvPr>
          <p:cNvSpPr/>
          <p:nvPr/>
        </p:nvSpPr>
        <p:spPr>
          <a:xfrm>
            <a:off x="11145455" y="378863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id="{7DAB79E4-2F6A-4471-AABC-4C5F05819442}"/>
              </a:ext>
            </a:extLst>
          </p:cNvPr>
          <p:cNvSpPr/>
          <p:nvPr/>
        </p:nvSpPr>
        <p:spPr>
          <a:xfrm>
            <a:off x="10488329" y="2999472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id="{4068F0D1-4AA4-4F51-9B6F-CC798C63DFE0}"/>
              </a:ext>
            </a:extLst>
          </p:cNvPr>
          <p:cNvSpPr/>
          <p:nvPr/>
        </p:nvSpPr>
        <p:spPr>
          <a:xfrm>
            <a:off x="8056954" y="787698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C3B86F10-958A-4BC5-A1A1-CE06C47893E8}"/>
              </a:ext>
            </a:extLst>
          </p:cNvPr>
          <p:cNvSpPr/>
          <p:nvPr/>
        </p:nvSpPr>
        <p:spPr>
          <a:xfrm>
            <a:off x="3574230" y="6091940"/>
            <a:ext cx="416689" cy="405114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Star: 6 Points 14">
            <a:extLst>
              <a:ext uri="{FF2B5EF4-FFF2-40B4-BE49-F238E27FC236}">
                <a16:creationId xmlns:a16="http://schemas.microsoft.com/office/drawing/2014/main" id="{893B3C0D-82A9-47D8-B48F-27083660694D}"/>
              </a:ext>
            </a:extLst>
          </p:cNvPr>
          <p:cNvSpPr/>
          <p:nvPr/>
        </p:nvSpPr>
        <p:spPr>
          <a:xfrm>
            <a:off x="213167" y="1136804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9378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A55D2-A27F-4756-AB06-8611C9329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AC33B-4606-46C8-B60D-72D9AE0E5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373E18-83AB-4609-8874-BD0E2538E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69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A77-1D48-48BC-BCB4-12FD0D160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 err="1">
                <a:solidFill>
                  <a:srgbClr val="FFFF00"/>
                </a:solidFill>
              </a:rPr>
              <a:t>Shanthveer</a:t>
            </a:r>
            <a:r>
              <a:rPr lang="en-IN" b="1" dirty="0">
                <a:solidFill>
                  <a:srgbClr val="FFFF00"/>
                </a:solidFill>
              </a:rPr>
              <a:t> B A</a:t>
            </a:r>
            <a:br>
              <a:rPr lang="en-IN" dirty="0">
                <a:solidFill>
                  <a:srgbClr val="FFFF00"/>
                </a:solidFill>
              </a:rPr>
            </a:br>
            <a:r>
              <a:rPr lang="en-IN" sz="2800" b="1" dirty="0"/>
              <a:t>11 A, </a:t>
            </a:r>
            <a:r>
              <a:rPr lang="en-IN" sz="2800" b="1" dirty="0" err="1"/>
              <a:t>Puspha</a:t>
            </a:r>
            <a:r>
              <a:rPr lang="en-IN" sz="2800" b="1" dirty="0"/>
              <a:t> </a:t>
            </a:r>
            <a:r>
              <a:rPr lang="en-IN" sz="2800" b="1" dirty="0" err="1"/>
              <a:t>Mahalingappa</a:t>
            </a:r>
            <a:r>
              <a:rPr lang="en-IN" sz="2800" b="1" dirty="0"/>
              <a:t> P U college , </a:t>
            </a:r>
            <a:r>
              <a:rPr lang="en-IN" sz="2800" b="1" dirty="0" err="1"/>
              <a:t>Davanagere</a:t>
            </a:r>
            <a:endParaRPr lang="en-IN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15B82-C26C-47F8-9BCB-60CD5C541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7231" y="2150912"/>
            <a:ext cx="4959482" cy="41344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sz="2400" b="1" dirty="0">
                <a:latin typeface="Calibri (Body)"/>
              </a:rPr>
              <a:t>RUNNER-UP</a:t>
            </a:r>
          </a:p>
          <a:p>
            <a:pPr marL="0" indent="0">
              <a:buNone/>
            </a:pPr>
            <a:r>
              <a:rPr lang="en-IN" sz="2400" b="1" dirty="0">
                <a:solidFill>
                  <a:srgbClr val="FFC000"/>
                </a:solidFill>
                <a:latin typeface="Calibri (Body)"/>
              </a:rPr>
              <a:t>Rs. 200 Gift Voucher</a:t>
            </a:r>
          </a:p>
          <a:p>
            <a:pPr marL="0" indent="0">
              <a:buNone/>
            </a:pPr>
            <a:endParaRPr lang="en-IN" sz="2400" dirty="0">
              <a:latin typeface="Calibri (Body)"/>
            </a:endParaRPr>
          </a:p>
          <a:p>
            <a:pPr marL="0" indent="0">
              <a:buNone/>
            </a:pPr>
            <a:r>
              <a:rPr lang="en-IN" sz="2400" b="1" dirty="0">
                <a:latin typeface="Calibri (Body)"/>
              </a:rPr>
              <a:t>PROTOTYPE NAME:</a:t>
            </a:r>
          </a:p>
          <a:p>
            <a:pPr marL="0" indent="0">
              <a:buNone/>
            </a:pPr>
            <a:r>
              <a:rPr lang="en-IN" sz="2400" b="1" dirty="0">
                <a:solidFill>
                  <a:srgbClr val="FFC000"/>
                </a:solidFill>
                <a:latin typeface="Calibri (Body)"/>
              </a:rPr>
              <a:t>QUALITY-E-LEARNING</a:t>
            </a:r>
          </a:p>
          <a:p>
            <a:pPr marL="0" indent="0">
              <a:buNone/>
            </a:pPr>
            <a:endParaRPr lang="en-IN" sz="2400" b="1" dirty="0">
              <a:latin typeface="Calibri (Body)"/>
            </a:endParaRPr>
          </a:p>
          <a:p>
            <a:pPr marL="0" indent="0">
              <a:buNone/>
            </a:pPr>
            <a:r>
              <a:rPr lang="en-IN" sz="2400" b="1" dirty="0">
                <a:latin typeface="Calibri (Body)"/>
              </a:rPr>
              <a:t>SUMMARY: </a:t>
            </a:r>
          </a:p>
          <a:p>
            <a:pPr marL="0" indent="0" algn="just">
              <a:buNone/>
            </a:pPr>
            <a:r>
              <a:rPr lang="en-IN" sz="1800" b="1" dirty="0">
                <a:solidFill>
                  <a:srgbClr val="FFC000"/>
                </a:solidFill>
                <a:latin typeface="Calibri (Body)"/>
              </a:rPr>
              <a:t>A web portal that offers various digital skills for students to learn on their own in a fun-filled and experiential manner</a:t>
            </a:r>
            <a:r>
              <a:rPr lang="en-IN" sz="1800" b="1" i="0" dirty="0">
                <a:solidFill>
                  <a:srgbClr val="FFC000"/>
                </a:solidFill>
                <a:effectLst/>
                <a:latin typeface="Calibri (Body)"/>
              </a:rPr>
              <a:t>.</a:t>
            </a:r>
          </a:p>
          <a:p>
            <a:endParaRPr lang="en-IN" sz="2400" dirty="0">
              <a:latin typeface="Calibri (Body)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F93FED-293F-48F2-84E0-2D5F5FA70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87" y="2150912"/>
            <a:ext cx="5669250" cy="373498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D426D017-3E1A-4653-90F4-E1E1898479FC}"/>
              </a:ext>
            </a:extLst>
          </p:cNvPr>
          <p:cNvSpPr/>
          <p:nvPr/>
        </p:nvSpPr>
        <p:spPr>
          <a:xfrm>
            <a:off x="11145455" y="378863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id="{7F9B4A84-C335-43C4-9414-F5A9215B2284}"/>
              </a:ext>
            </a:extLst>
          </p:cNvPr>
          <p:cNvSpPr/>
          <p:nvPr/>
        </p:nvSpPr>
        <p:spPr>
          <a:xfrm>
            <a:off x="10488329" y="2999472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id="{A92675C9-2E0A-4047-9E7D-7CD9174F3959}"/>
              </a:ext>
            </a:extLst>
          </p:cNvPr>
          <p:cNvSpPr/>
          <p:nvPr/>
        </p:nvSpPr>
        <p:spPr>
          <a:xfrm>
            <a:off x="8056954" y="787698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48C9C784-72FA-4CE7-AB24-4BEA8E58BD6F}"/>
              </a:ext>
            </a:extLst>
          </p:cNvPr>
          <p:cNvSpPr/>
          <p:nvPr/>
        </p:nvSpPr>
        <p:spPr>
          <a:xfrm>
            <a:off x="3574230" y="6091940"/>
            <a:ext cx="416689" cy="405114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Star: 6 Points 14">
            <a:extLst>
              <a:ext uri="{FF2B5EF4-FFF2-40B4-BE49-F238E27FC236}">
                <a16:creationId xmlns:a16="http://schemas.microsoft.com/office/drawing/2014/main" id="{45426AEA-ABDB-43DD-BCDA-09344AD79087}"/>
              </a:ext>
            </a:extLst>
          </p:cNvPr>
          <p:cNvSpPr/>
          <p:nvPr/>
        </p:nvSpPr>
        <p:spPr>
          <a:xfrm>
            <a:off x="213167" y="1136804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39828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D4A16-F52B-417B-8557-FF16BE86C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20C09-B5AC-485D-B2BD-27D0B5AAC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A6D10E-B5E7-44DB-BBA8-C8577EC3A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" y="0"/>
            <a:ext cx="1238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009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DD8274-E2D8-48E5-A569-A0E8BBA27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88189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FFFF00"/>
                </a:solidFill>
              </a:rPr>
              <a:t>WINNERS</a:t>
            </a:r>
            <a:br>
              <a:rPr lang="en-US" sz="8000" b="1" dirty="0">
                <a:solidFill>
                  <a:srgbClr val="FFFF00"/>
                </a:solidFill>
              </a:rPr>
            </a:br>
            <a:r>
              <a:rPr lang="en-US" sz="5400" b="1" dirty="0"/>
              <a:t>STUDENTS</a:t>
            </a:r>
            <a:endParaRPr lang="en-IN" sz="8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60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669F9-8265-4480-8DFC-DFB8BDFEE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23880"/>
            <a:ext cx="12192000" cy="745726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2000" b="1" i="1" dirty="0">
                <a:solidFill>
                  <a:schemeClr val="bg1"/>
                </a:solidFill>
                <a:effectLst/>
              </a:rPr>
              <a:t>Designed to acquaint participants with foundational skills in a variety of digital tools and technologies to spur creative thinking and innovative application of digital technologies in every-day life</a:t>
            </a:r>
            <a:r>
              <a:rPr lang="en-US" sz="2000" b="1" i="1" dirty="0">
                <a:solidFill>
                  <a:schemeClr val="bg1"/>
                </a:solidFill>
              </a:rPr>
              <a:t>.</a:t>
            </a:r>
            <a:endParaRPr lang="en-US" sz="2000" b="1" i="1" dirty="0">
              <a:solidFill>
                <a:schemeClr val="bg1"/>
              </a:solidFill>
              <a:effectLst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39B0AC-04DA-41B5-A184-B5042E401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183" y="94608"/>
            <a:ext cx="11075633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effectLst/>
                <a:latin typeface="Calibri (Body)"/>
              </a:rPr>
              <a:t>Digital Skilling &amp; Prototyping Challenge Bootcamp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9CD6D0-5CEF-4096-9E0E-8773F176A0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" r="10465"/>
          <a:stretch/>
        </p:blipFill>
        <p:spPr>
          <a:xfrm>
            <a:off x="633644" y="2898902"/>
            <a:ext cx="3973867" cy="30236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495A4C-6058-41D8-8B31-986CDEE9D16D}"/>
              </a:ext>
            </a:extLst>
          </p:cNvPr>
          <p:cNvSpPr txBox="1"/>
          <p:nvPr/>
        </p:nvSpPr>
        <p:spPr>
          <a:xfrm>
            <a:off x="5175313" y="2663031"/>
            <a:ext cx="65905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From 14</a:t>
            </a:r>
            <a:r>
              <a:rPr lang="en-US" baseline="30000" dirty="0"/>
              <a:t>th</a:t>
            </a:r>
            <a:r>
              <a:rPr lang="en-US" dirty="0"/>
              <a:t> April to 30</a:t>
            </a:r>
            <a:r>
              <a:rPr lang="en-US" baseline="30000" dirty="0"/>
              <a:t>th</a:t>
            </a:r>
            <a:r>
              <a:rPr lang="en-US" dirty="0"/>
              <a:t> April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Hands-on, Self-learning and Self-paced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Exclusive access to multimedia eLearning resources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Learn from home using computer &amp; Internet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Acquire up to 30+ digital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 a prototype to address a practical need using skills acquired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 exciting prizes!</a:t>
            </a:r>
            <a:endParaRPr lang="en-IN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B6CFA63-0C66-494A-B00C-0A867BE5F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CF484-FEAC-4818-849F-FB657754B5F7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57274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A77-1D48-48BC-BCB4-12FD0D160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 err="1">
                <a:solidFill>
                  <a:srgbClr val="FFFF00"/>
                </a:solidFill>
              </a:rPr>
              <a:t>Amaanullah</a:t>
            </a:r>
            <a:r>
              <a:rPr lang="en-IN" b="1" dirty="0">
                <a:solidFill>
                  <a:srgbClr val="FFFF00"/>
                </a:solidFill>
              </a:rPr>
              <a:t> A </a:t>
            </a:r>
            <a:r>
              <a:rPr lang="en-IN" b="1" dirty="0" err="1">
                <a:solidFill>
                  <a:srgbClr val="FFFF00"/>
                </a:solidFill>
              </a:rPr>
              <a:t>Mamdapur</a:t>
            </a:r>
            <a:br>
              <a:rPr lang="en-IN" b="1" dirty="0"/>
            </a:br>
            <a:r>
              <a:rPr lang="en-IN" sz="2800" b="1" dirty="0"/>
              <a:t>6 B, Air Force School Hebbal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15B82-C26C-47F8-9BCB-60CD5C541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922" y="2076513"/>
            <a:ext cx="5170223" cy="39664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sz="2400" b="1" dirty="0">
                <a:latin typeface="Calibri (Body)"/>
              </a:rPr>
              <a:t>WINNER</a:t>
            </a:r>
          </a:p>
          <a:p>
            <a:pPr marL="0" indent="0">
              <a:buNone/>
            </a:pPr>
            <a:r>
              <a:rPr lang="en-IN" sz="2400" b="1" dirty="0">
                <a:solidFill>
                  <a:srgbClr val="FFC000"/>
                </a:solidFill>
                <a:latin typeface="Calibri (Body)"/>
              </a:rPr>
              <a:t>Rs. 300 Gift Voucher</a:t>
            </a:r>
          </a:p>
          <a:p>
            <a:pPr marL="0" indent="0">
              <a:buNone/>
            </a:pPr>
            <a:endParaRPr lang="en-IN" sz="2400" dirty="0">
              <a:latin typeface="Calibri (Body)"/>
            </a:endParaRPr>
          </a:p>
          <a:p>
            <a:pPr marL="0" indent="0">
              <a:buNone/>
            </a:pPr>
            <a:r>
              <a:rPr lang="en-IN" sz="2400" dirty="0">
                <a:latin typeface="Calibri (Body)"/>
              </a:rPr>
              <a:t>PROTOTYPE NAME:</a:t>
            </a:r>
          </a:p>
          <a:p>
            <a:pPr marL="0" indent="0">
              <a:buNone/>
            </a:pPr>
            <a:r>
              <a:rPr lang="en-IN" sz="2400" b="1" dirty="0">
                <a:solidFill>
                  <a:srgbClr val="FFC000"/>
                </a:solidFill>
                <a:latin typeface="Calibri (Body)"/>
              </a:rPr>
              <a:t>Pyramid Labs</a:t>
            </a:r>
          </a:p>
          <a:p>
            <a:pPr marL="0" indent="0">
              <a:buNone/>
            </a:pPr>
            <a:endParaRPr lang="en-IN" sz="2400" dirty="0">
              <a:latin typeface="Calibri (Body)"/>
            </a:endParaRPr>
          </a:p>
          <a:p>
            <a:pPr marL="0" indent="0">
              <a:buNone/>
            </a:pPr>
            <a:r>
              <a:rPr lang="en-IN" sz="2400" b="1" dirty="0">
                <a:latin typeface="Calibri (Body)"/>
              </a:rPr>
              <a:t>SUMMARY:</a:t>
            </a:r>
          </a:p>
          <a:p>
            <a:pPr marL="0" indent="0" algn="just">
              <a:buNone/>
            </a:pPr>
            <a:r>
              <a:rPr lang="en-IN" sz="1800" b="1" i="0" dirty="0">
                <a:solidFill>
                  <a:srgbClr val="FFC000"/>
                </a:solidFill>
                <a:effectLst/>
                <a:latin typeface="Calibri (Body)"/>
              </a:rPr>
              <a:t>Pyramid Labs is a platform that makes learning / teaching more engaging, entertaining, involving, and fun for students / teachers. </a:t>
            </a:r>
            <a:endParaRPr lang="en-IN" sz="1800" b="1" dirty="0">
              <a:solidFill>
                <a:srgbClr val="FFC000"/>
              </a:solidFill>
              <a:latin typeface="Calibri (Body)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CD8FD9-165C-4A5C-B601-80763A78E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6" y="2076513"/>
            <a:ext cx="5347434" cy="36541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ABFCCA4D-1BD2-4A21-A8F9-2D8A051B6495}"/>
              </a:ext>
            </a:extLst>
          </p:cNvPr>
          <p:cNvSpPr/>
          <p:nvPr/>
        </p:nvSpPr>
        <p:spPr>
          <a:xfrm>
            <a:off x="11145455" y="378863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id="{0002317E-33FB-4DDA-8F16-5D49422A41CB}"/>
              </a:ext>
            </a:extLst>
          </p:cNvPr>
          <p:cNvSpPr/>
          <p:nvPr/>
        </p:nvSpPr>
        <p:spPr>
          <a:xfrm>
            <a:off x="10488329" y="2999472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id="{DE1FC65C-FE1B-42EF-8784-387B9B25BC8D}"/>
              </a:ext>
            </a:extLst>
          </p:cNvPr>
          <p:cNvSpPr/>
          <p:nvPr/>
        </p:nvSpPr>
        <p:spPr>
          <a:xfrm>
            <a:off x="8056954" y="787698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4EED4841-4B1D-4ECB-879C-59F0504951C8}"/>
              </a:ext>
            </a:extLst>
          </p:cNvPr>
          <p:cNvSpPr/>
          <p:nvPr/>
        </p:nvSpPr>
        <p:spPr>
          <a:xfrm>
            <a:off x="3574230" y="6091940"/>
            <a:ext cx="416689" cy="405114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Star: 6 Points 14">
            <a:extLst>
              <a:ext uri="{FF2B5EF4-FFF2-40B4-BE49-F238E27FC236}">
                <a16:creationId xmlns:a16="http://schemas.microsoft.com/office/drawing/2014/main" id="{F299C468-4F30-4F44-84CC-AE4D2C2C9085}"/>
              </a:ext>
            </a:extLst>
          </p:cNvPr>
          <p:cNvSpPr/>
          <p:nvPr/>
        </p:nvSpPr>
        <p:spPr>
          <a:xfrm>
            <a:off x="213167" y="1136804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6013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AD63E-2825-42FF-A502-A39C87E02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F4E7B-6C1E-41E0-B5C2-7E254E6FD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F413FA-8E0B-4788-9ABB-547B5B82E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17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A77-1D48-48BC-BCB4-12FD0D160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 err="1">
                <a:solidFill>
                  <a:srgbClr val="FFFF00"/>
                </a:solidFill>
              </a:rPr>
              <a:t>Anchit</a:t>
            </a:r>
            <a:r>
              <a:rPr lang="en-IN" b="1" dirty="0">
                <a:solidFill>
                  <a:srgbClr val="FFFF00"/>
                </a:solidFill>
              </a:rPr>
              <a:t> T Bhatt</a:t>
            </a:r>
            <a:br>
              <a:rPr lang="en-IN" dirty="0"/>
            </a:br>
            <a:r>
              <a:rPr lang="en-IN" sz="2800" b="1" dirty="0"/>
              <a:t>10 A, Sri Vidya Kendra The Smart School</a:t>
            </a:r>
            <a:endParaRPr lang="en-IN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15B82-C26C-47F8-9BCB-60CD5C541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9476" y="2088354"/>
            <a:ext cx="5006265" cy="40993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sz="2400" b="1" dirty="0">
                <a:latin typeface="Calibri (Body)"/>
              </a:rPr>
              <a:t>WINNER</a:t>
            </a:r>
          </a:p>
          <a:p>
            <a:pPr marL="0" indent="0">
              <a:buNone/>
            </a:pPr>
            <a:r>
              <a:rPr lang="en-IN" sz="2400" b="1" dirty="0">
                <a:solidFill>
                  <a:srgbClr val="FFC000"/>
                </a:solidFill>
                <a:latin typeface="Calibri (Body)"/>
              </a:rPr>
              <a:t>Rs. 300 Gift Voucher</a:t>
            </a:r>
          </a:p>
          <a:p>
            <a:pPr marL="0" indent="0">
              <a:buNone/>
            </a:pPr>
            <a:endParaRPr lang="en-IN" sz="2400" dirty="0">
              <a:latin typeface="Calibri (Body)"/>
            </a:endParaRPr>
          </a:p>
          <a:p>
            <a:pPr marL="0" indent="0">
              <a:buNone/>
            </a:pPr>
            <a:r>
              <a:rPr lang="en-IN" sz="2400" b="1" dirty="0">
                <a:latin typeface="Calibri (Body)"/>
              </a:rPr>
              <a:t>PROTOTYPE NAME:</a:t>
            </a:r>
          </a:p>
          <a:p>
            <a:pPr marL="0" indent="0">
              <a:buNone/>
            </a:pPr>
            <a:r>
              <a:rPr lang="en-IN" sz="2400" b="1" dirty="0">
                <a:solidFill>
                  <a:srgbClr val="FFC000"/>
                </a:solidFill>
                <a:latin typeface="Calibri (Body)"/>
              </a:rPr>
              <a:t>ARJUNA E-PORTAL</a:t>
            </a:r>
          </a:p>
          <a:p>
            <a:pPr marL="0" indent="0">
              <a:buNone/>
            </a:pPr>
            <a:endParaRPr lang="en-IN" sz="2400" dirty="0">
              <a:latin typeface="Calibri (Body)"/>
            </a:endParaRPr>
          </a:p>
          <a:p>
            <a:pPr marL="0" indent="0">
              <a:buNone/>
            </a:pPr>
            <a:r>
              <a:rPr lang="en-IN" sz="2400" b="1" dirty="0">
                <a:latin typeface="Calibri (Body)"/>
              </a:rPr>
              <a:t>SUMMARY:   </a:t>
            </a:r>
          </a:p>
          <a:p>
            <a:pPr marL="0" indent="0" algn="just">
              <a:buNone/>
            </a:pPr>
            <a:r>
              <a:rPr lang="en-US" sz="1800" b="1" i="0" dirty="0">
                <a:solidFill>
                  <a:srgbClr val="FFC000"/>
                </a:solidFill>
                <a:effectLst/>
                <a:latin typeface="Roboto" panose="02000000000000000000" pitchFamily="2" charset="0"/>
              </a:rPr>
              <a:t>Arjuna E-Portal is solution that brings a robotic teacher and an eBook together within one platform.</a:t>
            </a:r>
            <a:endParaRPr lang="en-IN" b="1" dirty="0">
              <a:solidFill>
                <a:srgbClr val="FFC000"/>
              </a:solidFill>
              <a:latin typeface="Calibri (Body)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7D9254-0AA1-4BF5-A74F-6C5D3DD3F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48153"/>
            <a:ext cx="5432539" cy="345131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0CDFDD0D-2969-428B-82A5-E2754A7BE8A9}"/>
              </a:ext>
            </a:extLst>
          </p:cNvPr>
          <p:cNvSpPr/>
          <p:nvPr/>
        </p:nvSpPr>
        <p:spPr>
          <a:xfrm>
            <a:off x="11145455" y="378863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id="{A6015395-DF8C-4BDF-B8CA-95467B6439F4}"/>
              </a:ext>
            </a:extLst>
          </p:cNvPr>
          <p:cNvSpPr/>
          <p:nvPr/>
        </p:nvSpPr>
        <p:spPr>
          <a:xfrm>
            <a:off x="10488329" y="2999472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id="{451CBD83-8452-4A39-A086-00F2A806CEC8}"/>
              </a:ext>
            </a:extLst>
          </p:cNvPr>
          <p:cNvSpPr/>
          <p:nvPr/>
        </p:nvSpPr>
        <p:spPr>
          <a:xfrm>
            <a:off x="8056954" y="787698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087A2EF5-8DD3-4F91-9F88-B7B88594AAA2}"/>
              </a:ext>
            </a:extLst>
          </p:cNvPr>
          <p:cNvSpPr/>
          <p:nvPr/>
        </p:nvSpPr>
        <p:spPr>
          <a:xfrm>
            <a:off x="3574230" y="6091940"/>
            <a:ext cx="416689" cy="405114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Star: 6 Points 14">
            <a:extLst>
              <a:ext uri="{FF2B5EF4-FFF2-40B4-BE49-F238E27FC236}">
                <a16:creationId xmlns:a16="http://schemas.microsoft.com/office/drawing/2014/main" id="{2D0D26A9-0898-4F94-8708-476FCF81443B}"/>
              </a:ext>
            </a:extLst>
          </p:cNvPr>
          <p:cNvSpPr/>
          <p:nvPr/>
        </p:nvSpPr>
        <p:spPr>
          <a:xfrm>
            <a:off x="213167" y="1136804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07130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D72E5-49A0-4168-93DB-C11533CC8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0F711-70D5-4D7F-B438-E1E8F32C4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8A3146-B7B9-471B-83B0-D703FFDDC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4"/>
            <a:ext cx="12192000" cy="687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41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A77-1D48-48BC-BCB4-12FD0D160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>
                <a:solidFill>
                  <a:srgbClr val="FFFF00"/>
                </a:solidFill>
              </a:rPr>
              <a:t>Sagarika </a:t>
            </a:r>
            <a:r>
              <a:rPr lang="en-IN" b="1" dirty="0" err="1">
                <a:solidFill>
                  <a:srgbClr val="FFFF00"/>
                </a:solidFill>
              </a:rPr>
              <a:t>Shyam</a:t>
            </a:r>
            <a:br>
              <a:rPr lang="en-IN" dirty="0"/>
            </a:br>
            <a:r>
              <a:rPr lang="en-IN" sz="2800" b="1" dirty="0"/>
              <a:t>12 A Air Force School Hebbal</a:t>
            </a:r>
            <a:endParaRPr lang="en-IN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15B82-C26C-47F8-9BCB-60CD5C541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0396" y="2090183"/>
            <a:ext cx="5065524" cy="45947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sz="2400" b="1" dirty="0">
                <a:latin typeface="Calibri (Body)"/>
              </a:rPr>
              <a:t>WINNER</a:t>
            </a:r>
          </a:p>
          <a:p>
            <a:pPr marL="0" indent="0">
              <a:buNone/>
            </a:pPr>
            <a:r>
              <a:rPr lang="en-IN" sz="2400" b="1" dirty="0">
                <a:solidFill>
                  <a:srgbClr val="FFC000"/>
                </a:solidFill>
                <a:latin typeface="Calibri (Body)"/>
              </a:rPr>
              <a:t>Rs. 300 Gift Voucher</a:t>
            </a:r>
          </a:p>
          <a:p>
            <a:pPr marL="0" indent="0">
              <a:buNone/>
            </a:pPr>
            <a:endParaRPr lang="en-IN" sz="2400" dirty="0">
              <a:latin typeface="Calibri (Body)"/>
            </a:endParaRPr>
          </a:p>
          <a:p>
            <a:pPr marL="0" indent="0">
              <a:buNone/>
            </a:pPr>
            <a:r>
              <a:rPr lang="en-IN" sz="2400" b="1" dirty="0">
                <a:latin typeface="Calibri (Body)"/>
              </a:rPr>
              <a:t>PROTOTYPE NAME:</a:t>
            </a:r>
          </a:p>
          <a:p>
            <a:pPr marL="0" indent="0">
              <a:buNone/>
            </a:pPr>
            <a:r>
              <a:rPr lang="en-IN" sz="2400" b="1" dirty="0">
                <a:solidFill>
                  <a:srgbClr val="FFC000"/>
                </a:solidFill>
                <a:latin typeface="Calibri (Body)"/>
              </a:rPr>
              <a:t>SHIKSHA </a:t>
            </a:r>
            <a:r>
              <a:rPr lang="hi-IN" sz="2400" b="1" dirty="0">
                <a:solidFill>
                  <a:srgbClr val="FFC000"/>
                </a:solidFill>
                <a:latin typeface="Calibri (Body)"/>
              </a:rPr>
              <a:t>मित्र</a:t>
            </a:r>
            <a:endParaRPr lang="en-IN" sz="2400" b="1" dirty="0">
              <a:solidFill>
                <a:srgbClr val="FFC000"/>
              </a:solidFill>
              <a:latin typeface="Calibri (Body)"/>
            </a:endParaRPr>
          </a:p>
          <a:p>
            <a:pPr marL="0" indent="0">
              <a:buNone/>
            </a:pPr>
            <a:endParaRPr lang="en-IN" sz="2400" dirty="0">
              <a:latin typeface="Calibri (Body)"/>
            </a:endParaRPr>
          </a:p>
          <a:p>
            <a:pPr marL="0" indent="0">
              <a:buNone/>
            </a:pPr>
            <a:r>
              <a:rPr lang="en-IN" sz="2400" b="1" dirty="0">
                <a:latin typeface="Calibri (Body)"/>
              </a:rPr>
              <a:t>SUMMARY:</a:t>
            </a:r>
          </a:p>
          <a:p>
            <a:pPr marL="0" indent="0" algn="just">
              <a:buNone/>
            </a:pPr>
            <a:r>
              <a:rPr lang="en-US" sz="1800" b="1" dirty="0">
                <a:solidFill>
                  <a:srgbClr val="FFC000"/>
                </a:solidFill>
                <a:latin typeface="Calibri (Body)"/>
              </a:rPr>
              <a:t>Shiksha </a:t>
            </a:r>
            <a:r>
              <a:rPr lang="en-US" sz="1800" b="1" dirty="0" err="1">
                <a:solidFill>
                  <a:srgbClr val="FFC000"/>
                </a:solidFill>
                <a:latin typeface="Calibri (Body)"/>
              </a:rPr>
              <a:t>Mitr</a:t>
            </a:r>
            <a:r>
              <a:rPr lang="en-US" sz="1800" b="1" dirty="0">
                <a:solidFill>
                  <a:srgbClr val="FFC000"/>
                </a:solidFill>
                <a:latin typeface="Calibri (Body)"/>
              </a:rPr>
              <a:t> is an interactive website that enables students make their transition to higher-secondary school a smoother and easier experience by making </a:t>
            </a:r>
            <a:r>
              <a:rPr lang="en-IN" sz="1800" b="1" i="0" dirty="0">
                <a:solidFill>
                  <a:srgbClr val="FFC000"/>
                </a:solidFill>
                <a:effectLst/>
                <a:latin typeface="Calibri (Body)"/>
              </a:rPr>
              <a:t>learning fun and allowing students to gain knowledge while having the time of their life.</a:t>
            </a:r>
            <a:endParaRPr lang="en-IN" sz="1800" b="1" dirty="0">
              <a:solidFill>
                <a:srgbClr val="FFC000"/>
              </a:solidFill>
              <a:latin typeface="Calibri (Body)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3CEEB1-1CDB-4911-A56E-DCA2E37FD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73" y="2256692"/>
            <a:ext cx="5598682" cy="327852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4750259C-9F47-402A-9E3A-CC78F434F3D0}"/>
              </a:ext>
            </a:extLst>
          </p:cNvPr>
          <p:cNvSpPr/>
          <p:nvPr/>
        </p:nvSpPr>
        <p:spPr>
          <a:xfrm>
            <a:off x="11145455" y="378863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id="{A4342621-0A4F-46D3-9A8E-D524C3BD4919}"/>
              </a:ext>
            </a:extLst>
          </p:cNvPr>
          <p:cNvSpPr/>
          <p:nvPr/>
        </p:nvSpPr>
        <p:spPr>
          <a:xfrm>
            <a:off x="10488329" y="2999472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id="{3511AEF0-C219-480D-9A9D-DD6902432CA3}"/>
              </a:ext>
            </a:extLst>
          </p:cNvPr>
          <p:cNvSpPr/>
          <p:nvPr/>
        </p:nvSpPr>
        <p:spPr>
          <a:xfrm>
            <a:off x="8056954" y="787698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0806985F-D617-42BA-AB36-8216699D8354}"/>
              </a:ext>
            </a:extLst>
          </p:cNvPr>
          <p:cNvSpPr/>
          <p:nvPr/>
        </p:nvSpPr>
        <p:spPr>
          <a:xfrm>
            <a:off x="3574230" y="6091940"/>
            <a:ext cx="416689" cy="405114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Star: 6 Points 14">
            <a:extLst>
              <a:ext uri="{FF2B5EF4-FFF2-40B4-BE49-F238E27FC236}">
                <a16:creationId xmlns:a16="http://schemas.microsoft.com/office/drawing/2014/main" id="{0E0AF568-FB98-4BD7-8A9E-E9381F7985E3}"/>
              </a:ext>
            </a:extLst>
          </p:cNvPr>
          <p:cNvSpPr/>
          <p:nvPr/>
        </p:nvSpPr>
        <p:spPr>
          <a:xfrm>
            <a:off x="213167" y="1136804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43477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FD3F5-889A-4C13-BA77-AB3E52F3E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9BC53-BF51-4B20-997F-CF1E9911E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DD11B7-CCE7-4927-B106-4ADB61601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5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A77-1D48-48BC-BCB4-12FD0D160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>
                <a:solidFill>
                  <a:srgbClr val="FFFF00"/>
                </a:solidFill>
              </a:rPr>
              <a:t>Kashyap Subramanian</a:t>
            </a:r>
            <a:br>
              <a:rPr lang="en-IN" dirty="0"/>
            </a:br>
            <a:r>
              <a:rPr lang="en-IN" sz="2800" b="1" dirty="0"/>
              <a:t>12 A, Harvest International School</a:t>
            </a:r>
            <a:endParaRPr lang="en-IN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15B82-C26C-47F8-9BCB-60CD5C541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0598" y="2047946"/>
            <a:ext cx="5149049" cy="39636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sz="2400" b="1" dirty="0">
                <a:latin typeface="Calibri (Body)"/>
              </a:rPr>
              <a:t>WINNER</a:t>
            </a:r>
          </a:p>
          <a:p>
            <a:pPr marL="0" indent="0">
              <a:buNone/>
            </a:pPr>
            <a:r>
              <a:rPr lang="en-IN" sz="2400" b="1" dirty="0">
                <a:solidFill>
                  <a:srgbClr val="FFC000"/>
                </a:solidFill>
                <a:latin typeface="Calibri (Body)"/>
              </a:rPr>
              <a:t>Rs. 300 Gift Voucher</a:t>
            </a:r>
          </a:p>
          <a:p>
            <a:pPr marL="0" indent="0">
              <a:buNone/>
            </a:pPr>
            <a:r>
              <a:rPr lang="en-IN" sz="2400" dirty="0">
                <a:latin typeface="Calibri (Body)"/>
              </a:rPr>
              <a:t> </a:t>
            </a:r>
          </a:p>
          <a:p>
            <a:pPr marL="0" indent="0">
              <a:buNone/>
            </a:pPr>
            <a:r>
              <a:rPr lang="en-IN" sz="2400" b="1" dirty="0">
                <a:latin typeface="Calibri (Body)"/>
              </a:rPr>
              <a:t>PROTOTYPE NAME: </a:t>
            </a:r>
          </a:p>
          <a:p>
            <a:pPr marL="0" indent="0">
              <a:buNone/>
            </a:pPr>
            <a:r>
              <a:rPr lang="en-IN" sz="2400" b="1" dirty="0">
                <a:solidFill>
                  <a:srgbClr val="FFC000"/>
                </a:solidFill>
                <a:latin typeface="Calibri (Body)"/>
              </a:rPr>
              <a:t>Python Basics</a:t>
            </a:r>
          </a:p>
          <a:p>
            <a:pPr marL="0" indent="0">
              <a:buNone/>
            </a:pPr>
            <a:endParaRPr lang="en-IN" sz="2400" dirty="0">
              <a:latin typeface="Calibri (Body)"/>
            </a:endParaRPr>
          </a:p>
          <a:p>
            <a:pPr marL="0" indent="0">
              <a:buNone/>
            </a:pPr>
            <a:r>
              <a:rPr lang="en-IN" sz="2400" b="1" dirty="0">
                <a:latin typeface="Calibri (Body)"/>
              </a:rPr>
              <a:t>SUMMARY:</a:t>
            </a:r>
          </a:p>
          <a:p>
            <a:pPr marL="0" indent="0" algn="just">
              <a:buNone/>
            </a:pPr>
            <a:r>
              <a:rPr lang="en-IN" sz="1800" b="1" i="0" dirty="0">
                <a:solidFill>
                  <a:srgbClr val="FFC000"/>
                </a:solidFill>
                <a:effectLst/>
                <a:latin typeface="Calibri (Body)"/>
              </a:rPr>
              <a:t>This portal allows students to learn basics of Python programming and take tests to check their learning at each level.</a:t>
            </a:r>
            <a:endParaRPr lang="en-IN" sz="1800" b="1" dirty="0">
              <a:solidFill>
                <a:srgbClr val="FFC000"/>
              </a:solidFill>
              <a:latin typeface="Calibri (Body)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5731D6-B022-4EA8-BF26-BED06015D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44" y="2047946"/>
            <a:ext cx="5299970" cy="384760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433B6B3F-773B-4F03-84C6-F07BB900BB8F}"/>
              </a:ext>
            </a:extLst>
          </p:cNvPr>
          <p:cNvSpPr/>
          <p:nvPr/>
        </p:nvSpPr>
        <p:spPr>
          <a:xfrm>
            <a:off x="11145455" y="378863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id="{60351E31-303C-4A21-87CF-4AF0DD3A24D1}"/>
              </a:ext>
            </a:extLst>
          </p:cNvPr>
          <p:cNvSpPr/>
          <p:nvPr/>
        </p:nvSpPr>
        <p:spPr>
          <a:xfrm>
            <a:off x="10488329" y="2999472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id="{938603EA-DA41-4191-B15F-B428D636EB06}"/>
              </a:ext>
            </a:extLst>
          </p:cNvPr>
          <p:cNvSpPr/>
          <p:nvPr/>
        </p:nvSpPr>
        <p:spPr>
          <a:xfrm>
            <a:off x="8056954" y="787698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2E110E91-A277-4A52-AE8A-39CFB9E3D501}"/>
              </a:ext>
            </a:extLst>
          </p:cNvPr>
          <p:cNvSpPr/>
          <p:nvPr/>
        </p:nvSpPr>
        <p:spPr>
          <a:xfrm>
            <a:off x="3574230" y="6091940"/>
            <a:ext cx="416689" cy="405114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Star: 6 Points 14">
            <a:extLst>
              <a:ext uri="{FF2B5EF4-FFF2-40B4-BE49-F238E27FC236}">
                <a16:creationId xmlns:a16="http://schemas.microsoft.com/office/drawing/2014/main" id="{C4B6BF08-756B-4421-A9D1-78B0112D9961}"/>
              </a:ext>
            </a:extLst>
          </p:cNvPr>
          <p:cNvSpPr/>
          <p:nvPr/>
        </p:nvSpPr>
        <p:spPr>
          <a:xfrm>
            <a:off x="213167" y="1136804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5425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308CF-AD79-40CB-A236-DFAB80053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D2666-9BF1-4C03-993F-0978611C4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0862CC-DB12-4B4C-A6EE-0C5738DE8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58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025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A77-1D48-48BC-BCB4-12FD0D160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>
                <a:solidFill>
                  <a:srgbClr val="FFFF00"/>
                </a:solidFill>
              </a:rPr>
              <a:t>Anirudh G Kashyap</a:t>
            </a:r>
            <a:br>
              <a:rPr lang="en-IN" dirty="0"/>
            </a:br>
            <a:r>
              <a:rPr lang="en-IN" sz="2800" b="1" dirty="0"/>
              <a:t>10 C, Sri Vidya Kendra The Smart School Bengaluru</a:t>
            </a:r>
            <a:endParaRPr lang="en-IN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15B82-C26C-47F8-9BCB-60CD5C541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6928" y="2051204"/>
            <a:ext cx="4958992" cy="46316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sz="2400" b="1" dirty="0">
                <a:latin typeface="Calibri (Body)"/>
              </a:rPr>
              <a:t>WINNER</a:t>
            </a:r>
          </a:p>
          <a:p>
            <a:pPr marL="0" indent="0">
              <a:buNone/>
            </a:pPr>
            <a:r>
              <a:rPr lang="en-IN" sz="2400" b="1" dirty="0">
                <a:solidFill>
                  <a:srgbClr val="FFC000"/>
                </a:solidFill>
                <a:latin typeface="Calibri (Body)"/>
              </a:rPr>
              <a:t>Rs. 300 Gift Voucher</a:t>
            </a:r>
          </a:p>
          <a:p>
            <a:pPr marL="0" indent="0">
              <a:buNone/>
            </a:pPr>
            <a:endParaRPr lang="en-IN" sz="2400" dirty="0">
              <a:latin typeface="Calibri (Body)"/>
            </a:endParaRPr>
          </a:p>
          <a:p>
            <a:pPr marL="0" indent="0">
              <a:buNone/>
            </a:pPr>
            <a:r>
              <a:rPr lang="en-IN" sz="2400" b="1" dirty="0">
                <a:latin typeface="Calibri (Body)"/>
              </a:rPr>
              <a:t>PROTOTYPE NAME:</a:t>
            </a:r>
          </a:p>
          <a:p>
            <a:pPr marL="0" indent="0">
              <a:buNone/>
            </a:pPr>
            <a:r>
              <a:rPr lang="en-IN" sz="2400" b="1" dirty="0">
                <a:solidFill>
                  <a:srgbClr val="FFC000"/>
                </a:solidFill>
                <a:latin typeface="Calibri (Body)"/>
              </a:rPr>
              <a:t>Peer learning website</a:t>
            </a:r>
          </a:p>
          <a:p>
            <a:pPr marL="0" indent="0">
              <a:buNone/>
            </a:pPr>
            <a:endParaRPr lang="en-IN" sz="2400" dirty="0">
              <a:latin typeface="Calibri (Body)"/>
            </a:endParaRPr>
          </a:p>
          <a:p>
            <a:pPr marL="0" indent="0">
              <a:buNone/>
            </a:pPr>
            <a:r>
              <a:rPr lang="en-IN" sz="2400" b="1" dirty="0">
                <a:latin typeface="Calibri (Body)"/>
              </a:rPr>
              <a:t>SUMMARY:</a:t>
            </a:r>
          </a:p>
          <a:p>
            <a:pPr marL="0" indent="0" algn="just">
              <a:buNone/>
            </a:pPr>
            <a:r>
              <a:rPr lang="en-IN" sz="1800" b="1" dirty="0">
                <a:solidFill>
                  <a:srgbClr val="FFC000"/>
                </a:solidFill>
                <a:latin typeface="Calibri (Body)"/>
              </a:rPr>
              <a:t>This portal allows t</a:t>
            </a:r>
            <a:r>
              <a:rPr lang="en-IN" sz="1800" b="1" i="0" dirty="0">
                <a:solidFill>
                  <a:srgbClr val="FFC000"/>
                </a:solidFill>
                <a:effectLst/>
                <a:latin typeface="Calibri (Body)"/>
              </a:rPr>
              <a:t>eachers and students to share useful resources, students can ask questions to the teachers, (and also assess themselves) so that we have a safe and enthusiastic learning environment.</a:t>
            </a:r>
            <a:r>
              <a:rPr lang="en-IN" sz="1800" b="1" dirty="0">
                <a:solidFill>
                  <a:srgbClr val="FFC000"/>
                </a:solidFill>
                <a:latin typeface="Calibri (Body)"/>
              </a:rPr>
              <a:t>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99800B-500C-4A27-A0CD-8F8778778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57" y="2051204"/>
            <a:ext cx="5530500" cy="379918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CFE02816-5653-40E4-AC2C-557B68DE2B03}"/>
              </a:ext>
            </a:extLst>
          </p:cNvPr>
          <p:cNvSpPr/>
          <p:nvPr/>
        </p:nvSpPr>
        <p:spPr>
          <a:xfrm>
            <a:off x="11145455" y="378863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id="{8474583B-8138-4C80-B8D5-C5B55B3687AA}"/>
              </a:ext>
            </a:extLst>
          </p:cNvPr>
          <p:cNvSpPr/>
          <p:nvPr/>
        </p:nvSpPr>
        <p:spPr>
          <a:xfrm>
            <a:off x="10488329" y="2999472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id="{CA7DA84E-8FF3-41ED-840E-FFA2D8BD9E83}"/>
              </a:ext>
            </a:extLst>
          </p:cNvPr>
          <p:cNvSpPr/>
          <p:nvPr/>
        </p:nvSpPr>
        <p:spPr>
          <a:xfrm>
            <a:off x="8056954" y="787698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E0FACFA0-493B-47F7-B538-3CD8896EF003}"/>
              </a:ext>
            </a:extLst>
          </p:cNvPr>
          <p:cNvSpPr/>
          <p:nvPr/>
        </p:nvSpPr>
        <p:spPr>
          <a:xfrm>
            <a:off x="3663007" y="6277718"/>
            <a:ext cx="416689" cy="405114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Star: 6 Points 14">
            <a:extLst>
              <a:ext uri="{FF2B5EF4-FFF2-40B4-BE49-F238E27FC236}">
                <a16:creationId xmlns:a16="http://schemas.microsoft.com/office/drawing/2014/main" id="{5D3B65E6-0C93-43F4-A0A6-A954DBB2EC59}"/>
              </a:ext>
            </a:extLst>
          </p:cNvPr>
          <p:cNvSpPr/>
          <p:nvPr/>
        </p:nvSpPr>
        <p:spPr>
          <a:xfrm>
            <a:off x="213167" y="1136804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44413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CA389-CF3F-4B84-A2F9-E3117C901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22B46-70A8-48D8-8A33-FEFF372EE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081A6C-BC15-4910-9B8D-1DE4741CB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5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F874EC47-05C6-46F8-8443-CEE2290059D4}"/>
              </a:ext>
            </a:extLst>
          </p:cNvPr>
          <p:cNvSpPr txBox="1"/>
          <p:nvPr/>
        </p:nvSpPr>
        <p:spPr>
          <a:xfrm>
            <a:off x="2797946" y="204717"/>
            <a:ext cx="6596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b="1" dirty="0">
                <a:latin typeface="Calibri (Body)"/>
                <a:ea typeface="Segoe UI Black" panose="020B0A02040204020203" pitchFamily="34" charset="0"/>
              </a:rPr>
              <a:t>Participation Highlights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F89D8D-0737-4C57-A01F-599E3650BF56}"/>
              </a:ext>
            </a:extLst>
          </p:cNvPr>
          <p:cNvGrpSpPr/>
          <p:nvPr/>
        </p:nvGrpSpPr>
        <p:grpSpPr>
          <a:xfrm>
            <a:off x="426039" y="1089114"/>
            <a:ext cx="11682012" cy="5672399"/>
            <a:chOff x="398806" y="1284423"/>
            <a:chExt cx="11682012" cy="5672399"/>
          </a:xfrm>
        </p:grpSpPr>
        <p:sp>
          <p:nvSpPr>
            <p:cNvPr id="9" name="Star: 5 Points 8">
              <a:extLst>
                <a:ext uri="{FF2B5EF4-FFF2-40B4-BE49-F238E27FC236}">
                  <a16:creationId xmlns:a16="http://schemas.microsoft.com/office/drawing/2014/main" id="{FD83EE23-1561-483C-B2A6-9BBC156B3F7C}"/>
                </a:ext>
              </a:extLst>
            </p:cNvPr>
            <p:cNvSpPr/>
            <p:nvPr/>
          </p:nvSpPr>
          <p:spPr>
            <a:xfrm>
              <a:off x="553668" y="4085314"/>
              <a:ext cx="2152230" cy="1644878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b="1" dirty="0">
                  <a:solidFill>
                    <a:schemeClr val="bg1"/>
                  </a:solidFill>
                </a:rPr>
                <a:t>254</a:t>
              </a:r>
              <a:endParaRPr lang="en-IN" sz="2800" dirty="0"/>
            </a:p>
          </p:txBody>
        </p:sp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id="{13722815-74E4-4932-88BD-89B6D5D38471}"/>
                </a:ext>
              </a:extLst>
            </p:cNvPr>
            <p:cNvSpPr/>
            <p:nvPr/>
          </p:nvSpPr>
          <p:spPr>
            <a:xfrm>
              <a:off x="576744" y="1284423"/>
              <a:ext cx="2106079" cy="1644878"/>
            </a:xfrm>
            <a:prstGeom prst="star5">
              <a:avLst/>
            </a:prstGeom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b="1" dirty="0">
                  <a:solidFill>
                    <a:schemeClr val="bg1"/>
                  </a:solidFill>
                </a:rPr>
                <a:t>552</a:t>
              </a:r>
              <a:endParaRPr lang="en-IN" sz="2800" dirty="0"/>
            </a:p>
          </p:txBody>
        </p:sp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id="{8977EEF9-905F-451B-BEF4-3A448D7F6B58}"/>
                </a:ext>
              </a:extLst>
            </p:cNvPr>
            <p:cNvSpPr/>
            <p:nvPr/>
          </p:nvSpPr>
          <p:spPr>
            <a:xfrm>
              <a:off x="9698380" y="4254505"/>
              <a:ext cx="1581734" cy="1306497"/>
            </a:xfrm>
            <a:prstGeom prst="star5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id="{95D219A1-D717-4E04-99BC-675E9F097829}"/>
                </a:ext>
              </a:extLst>
            </p:cNvPr>
            <p:cNvSpPr/>
            <p:nvPr/>
          </p:nvSpPr>
          <p:spPr>
            <a:xfrm>
              <a:off x="5450710" y="1392861"/>
              <a:ext cx="1518080" cy="1428003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b="1" dirty="0">
                  <a:solidFill>
                    <a:schemeClr val="bg1"/>
                  </a:solidFill>
                </a:rPr>
                <a:t>3</a:t>
              </a:r>
              <a:endParaRPr lang="en-IN" sz="2800" dirty="0"/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84BA78C0-44E5-4A3A-BA09-129252DAD561}"/>
                </a:ext>
              </a:extLst>
            </p:cNvPr>
            <p:cNvSpPr/>
            <p:nvPr/>
          </p:nvSpPr>
          <p:spPr>
            <a:xfrm>
              <a:off x="5450711" y="4193752"/>
              <a:ext cx="1518079" cy="1428003"/>
            </a:xfrm>
            <a:prstGeom prst="star5">
              <a:avLst/>
            </a:prstGeom>
            <a:solidFill>
              <a:srgbClr val="FB85ED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b="1" dirty="0">
                  <a:solidFill>
                    <a:schemeClr val="bg1"/>
                  </a:solidFill>
                </a:rPr>
                <a:t>10</a:t>
              </a:r>
              <a:endParaRPr lang="en-IN" sz="2800" dirty="0"/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210F28C4-5AFB-4657-947B-8047269A1360}"/>
                </a:ext>
              </a:extLst>
            </p:cNvPr>
            <p:cNvSpPr/>
            <p:nvPr/>
          </p:nvSpPr>
          <p:spPr>
            <a:xfrm>
              <a:off x="9708012" y="1444655"/>
              <a:ext cx="1562470" cy="1324414"/>
            </a:xfrm>
            <a:prstGeom prst="star5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D7D051-B9E9-413B-BED2-6A6BD124B329}"/>
                </a:ext>
              </a:extLst>
            </p:cNvPr>
            <p:cNvSpPr txBox="1"/>
            <p:nvPr/>
          </p:nvSpPr>
          <p:spPr>
            <a:xfrm>
              <a:off x="679872" y="3048605"/>
              <a:ext cx="18998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b="1" dirty="0">
                  <a:latin typeface="Segoe UI Black" panose="020B0A02040204020203" pitchFamily="34" charset="0"/>
                  <a:ea typeface="Segoe UI Black" panose="020B0A02040204020203" pitchFamily="34" charset="0"/>
                </a:rPr>
                <a:t>Registered</a:t>
              </a:r>
              <a:r>
                <a:rPr lang="en-IN" b="1" dirty="0"/>
                <a:t>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9DBD120-0E35-4CC3-874F-CDA77DD972B3}"/>
                </a:ext>
              </a:extLst>
            </p:cNvPr>
            <p:cNvSpPr txBox="1"/>
            <p:nvPr/>
          </p:nvSpPr>
          <p:spPr>
            <a:xfrm>
              <a:off x="9459437" y="3048605"/>
              <a:ext cx="2059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b="1" dirty="0">
                  <a:latin typeface="Segoe UI Black" panose="020B0A02040204020203" pitchFamily="34" charset="0"/>
                  <a:ea typeface="Segoe UI Black" panose="020B0A02040204020203" pitchFamily="34" charset="0"/>
                </a:rPr>
                <a:t>Districts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619936-69F8-4B71-B866-00F841C89841}"/>
                </a:ext>
              </a:extLst>
            </p:cNvPr>
            <p:cNvSpPr txBox="1"/>
            <p:nvPr/>
          </p:nvSpPr>
          <p:spPr>
            <a:xfrm>
              <a:off x="5361932" y="3048605"/>
              <a:ext cx="16956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b="1" dirty="0">
                  <a:latin typeface="Segoe UI Black" panose="020B0A02040204020203" pitchFamily="34" charset="0"/>
                  <a:ea typeface="Segoe UI Black" panose="020B0A02040204020203" pitchFamily="34" charset="0"/>
                </a:rPr>
                <a:t>States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B8E62CD-D2AD-4E5F-99F9-4D6B6513347B}"/>
                </a:ext>
              </a:extLst>
            </p:cNvPr>
            <p:cNvSpPr txBox="1"/>
            <p:nvPr/>
          </p:nvSpPr>
          <p:spPr>
            <a:xfrm>
              <a:off x="1842516" y="3597348"/>
              <a:ext cx="6675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3200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8C2EE1D-76EA-4D74-9E29-D1813B153D4F}"/>
                </a:ext>
              </a:extLst>
            </p:cNvPr>
            <p:cNvSpPr txBox="1"/>
            <p:nvPr/>
          </p:nvSpPr>
          <p:spPr>
            <a:xfrm>
              <a:off x="3354559" y="2835377"/>
              <a:ext cx="4023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32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96713BC-4029-4587-8A0C-9023013F7169}"/>
                </a:ext>
              </a:extLst>
            </p:cNvPr>
            <p:cNvSpPr txBox="1"/>
            <p:nvPr/>
          </p:nvSpPr>
          <p:spPr>
            <a:xfrm>
              <a:off x="3330145" y="5083947"/>
              <a:ext cx="6141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800" b="1" dirty="0">
                  <a:solidFill>
                    <a:schemeClr val="bg1"/>
                  </a:solidFill>
                </a:rPr>
                <a:t>75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7289B8-DECA-4FAA-B912-B1129DD8974D}"/>
                </a:ext>
              </a:extLst>
            </p:cNvPr>
            <p:cNvSpPr txBox="1"/>
            <p:nvPr/>
          </p:nvSpPr>
          <p:spPr>
            <a:xfrm>
              <a:off x="398806" y="5910119"/>
              <a:ext cx="2461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b="1" dirty="0">
                  <a:latin typeface="Segoe UI Black" panose="020B0A02040204020203" pitchFamily="34" charset="0"/>
                  <a:ea typeface="Segoe UI Black" panose="020B0A02040204020203" pitchFamily="34" charset="0"/>
                </a:rPr>
                <a:t>Active Participants</a:t>
              </a:r>
              <a:r>
                <a:rPr lang="en-IN" b="1" dirty="0"/>
                <a:t>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4E589EE-D710-49C4-8FA5-E4D0F8F3D46E}"/>
                </a:ext>
              </a:extLst>
            </p:cNvPr>
            <p:cNvSpPr txBox="1"/>
            <p:nvPr/>
          </p:nvSpPr>
          <p:spPr>
            <a:xfrm>
              <a:off x="8897676" y="5848826"/>
              <a:ext cx="3183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b="1" dirty="0">
                  <a:latin typeface="Segoe UI Black" panose="020B0A02040204020203" pitchFamily="34" charset="0"/>
                  <a:ea typeface="Segoe UI Black" panose="020B0A02040204020203" pitchFamily="34" charset="0"/>
                </a:rPr>
                <a:t>Top Participating Schools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7111A2B-6797-443C-AE78-9ADF6E3A301D}"/>
                </a:ext>
              </a:extLst>
            </p:cNvPr>
            <p:cNvSpPr txBox="1"/>
            <p:nvPr/>
          </p:nvSpPr>
          <p:spPr>
            <a:xfrm>
              <a:off x="4692070" y="5910119"/>
              <a:ext cx="3035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b="1" dirty="0">
                  <a:latin typeface="Segoe UI Black" panose="020B0A02040204020203" pitchFamily="34" charset="0"/>
                  <a:ea typeface="Segoe UI Black" panose="020B0A02040204020203" pitchFamily="34" charset="0"/>
                </a:rPr>
                <a:t>Participating Schools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91D8B6-CB15-43CF-9621-B00A1C77D8E3}"/>
                </a:ext>
              </a:extLst>
            </p:cNvPr>
            <p:cNvSpPr txBox="1"/>
            <p:nvPr/>
          </p:nvSpPr>
          <p:spPr>
            <a:xfrm>
              <a:off x="3944304" y="3406486"/>
              <a:ext cx="43916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400" b="1" dirty="0">
                  <a:solidFill>
                    <a:srgbClr val="FFFF00"/>
                  </a:solidFill>
                </a:rPr>
                <a:t>Karnataka, Uttar Pradesh, West Bengal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850246A-3E83-4661-A77B-9603541709DA}"/>
                </a:ext>
              </a:extLst>
            </p:cNvPr>
            <p:cNvSpPr txBox="1"/>
            <p:nvPr/>
          </p:nvSpPr>
          <p:spPr>
            <a:xfrm>
              <a:off x="9294320" y="6218158"/>
              <a:ext cx="26726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IN" sz="1400" b="1" dirty="0">
                  <a:solidFill>
                    <a:srgbClr val="FFFF00"/>
                  </a:solidFill>
                </a:rPr>
                <a:t>Air Force School Hebbal, 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IN" sz="1400" b="1" dirty="0">
                  <a:solidFill>
                    <a:srgbClr val="FFFF00"/>
                  </a:solidFill>
                </a:rPr>
                <a:t>Harvest International School 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IN" sz="1400" b="1" dirty="0">
                  <a:solidFill>
                    <a:srgbClr val="FFFF00"/>
                  </a:solidFill>
                </a:rPr>
                <a:t>Sri Vidya Kendra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F190909-96B1-4776-BFC0-60C0E1AB7B16}"/>
                </a:ext>
              </a:extLst>
            </p:cNvPr>
            <p:cNvSpPr txBox="1"/>
            <p:nvPr/>
          </p:nvSpPr>
          <p:spPr>
            <a:xfrm>
              <a:off x="1002503" y="6218158"/>
              <a:ext cx="125456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rgbClr val="FFFF00"/>
                  </a:solidFill>
                </a:rPr>
                <a:t>Students: 217   </a:t>
              </a:r>
            </a:p>
            <a:p>
              <a:r>
                <a:rPr lang="en-IN" sz="1400" b="1" dirty="0">
                  <a:solidFill>
                    <a:srgbClr val="FFFF00"/>
                  </a:solidFill>
                </a:rPr>
                <a:t>Teachers: 26   </a:t>
              </a:r>
            </a:p>
            <a:p>
              <a:r>
                <a:rPr lang="en-IN" sz="1400" b="1" dirty="0">
                  <a:solidFill>
                    <a:srgbClr val="FFFF00"/>
                  </a:solidFill>
                </a:rPr>
                <a:t>Parents: 11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1441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DD8274-E2D8-48E5-A569-A0E8BBA27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88189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FFFF00"/>
                </a:solidFill>
              </a:rPr>
              <a:t>WINNERS </a:t>
            </a:r>
            <a:br>
              <a:rPr lang="en-US" sz="8000" b="1" dirty="0">
                <a:solidFill>
                  <a:srgbClr val="FFFF00"/>
                </a:solidFill>
              </a:rPr>
            </a:br>
            <a:r>
              <a:rPr lang="en-US" sz="5400" b="1" dirty="0"/>
              <a:t>TEACHERS &amp; PARENTS</a:t>
            </a:r>
            <a:endParaRPr lang="en-IN" sz="8000" b="1" dirty="0"/>
          </a:p>
        </p:txBody>
      </p:sp>
    </p:spTree>
    <p:extLst>
      <p:ext uri="{BB962C8B-B14F-4D97-AF65-F5344CB8AC3E}">
        <p14:creationId xmlns:p14="http://schemas.microsoft.com/office/powerpoint/2010/main" val="28669305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A77-1D48-48BC-BCB4-12FD0D160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>
                <a:solidFill>
                  <a:srgbClr val="FFFF00"/>
                </a:solidFill>
              </a:rPr>
              <a:t>Swathi G</a:t>
            </a:r>
            <a:br>
              <a:rPr lang="en-IN" dirty="0"/>
            </a:br>
            <a:r>
              <a:rPr lang="en-IN" sz="2800" b="1" dirty="0"/>
              <a:t>Teacher, Shri Vyasa Maharshi Vidya </a:t>
            </a:r>
            <a:r>
              <a:rPr lang="en-IN" sz="2800" b="1" dirty="0" err="1"/>
              <a:t>Peetha</a:t>
            </a:r>
            <a:r>
              <a:rPr lang="en-IN" sz="2800" b="1" dirty="0"/>
              <a:t>, </a:t>
            </a:r>
            <a:r>
              <a:rPr lang="en-IN" sz="2800" b="1" dirty="0" err="1"/>
              <a:t>Mulky</a:t>
            </a:r>
            <a:endParaRPr lang="en-IN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15B82-C26C-47F8-9BCB-60CD5C541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0753" y="2183906"/>
            <a:ext cx="4795628" cy="385549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IN" sz="2400" b="1" dirty="0"/>
              <a:t>WINNER – TEACHER</a:t>
            </a:r>
          </a:p>
          <a:p>
            <a:pPr marL="0" indent="0">
              <a:buNone/>
            </a:pPr>
            <a:r>
              <a:rPr lang="en-IN" sz="2400" b="1" dirty="0">
                <a:solidFill>
                  <a:srgbClr val="FFC000"/>
                </a:solidFill>
              </a:rPr>
              <a:t>Rs. 200 Gift Voucher</a:t>
            </a:r>
          </a:p>
          <a:p>
            <a:pPr marL="0" indent="0">
              <a:buNone/>
            </a:pPr>
            <a:endParaRPr lang="en-IN" sz="2400" dirty="0"/>
          </a:p>
          <a:p>
            <a:pPr marL="0" indent="0">
              <a:buNone/>
            </a:pPr>
            <a:r>
              <a:rPr lang="en-IN" sz="2400" b="1" dirty="0"/>
              <a:t>PROTOTYPE NAME: </a:t>
            </a:r>
          </a:p>
          <a:p>
            <a:pPr marL="0" indent="0">
              <a:buNone/>
            </a:pPr>
            <a:r>
              <a:rPr lang="en-IN" sz="2400" b="1" dirty="0" err="1">
                <a:solidFill>
                  <a:srgbClr val="FFC000"/>
                </a:solidFill>
              </a:rPr>
              <a:t>Fiber</a:t>
            </a:r>
            <a:r>
              <a:rPr lang="en-IN" sz="2400" b="1" dirty="0">
                <a:solidFill>
                  <a:srgbClr val="FFC000"/>
                </a:solidFill>
              </a:rPr>
              <a:t> Optics</a:t>
            </a:r>
          </a:p>
          <a:p>
            <a:pPr marL="0" indent="0">
              <a:buNone/>
            </a:pPr>
            <a:endParaRPr lang="en-IN" sz="24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IN" sz="2400" b="1" dirty="0"/>
              <a:t>SUMMARY:</a:t>
            </a:r>
          </a:p>
          <a:p>
            <a:pPr marL="0" indent="0" algn="just">
              <a:buNone/>
            </a:pPr>
            <a:r>
              <a:rPr lang="en-IN" sz="1900" b="1" dirty="0">
                <a:solidFill>
                  <a:srgbClr val="FFC000"/>
                </a:solidFill>
              </a:rPr>
              <a:t>Visitors to a museum or industry can do without a guide by simply scanning a QR code on an artifact and get more information about it.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9FED8D-4D4B-4077-B8D5-F40EE2F06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66151"/>
            <a:ext cx="5729312" cy="387324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51684D0E-2D63-4E3A-B3D7-05DC692A4164}"/>
              </a:ext>
            </a:extLst>
          </p:cNvPr>
          <p:cNvSpPr/>
          <p:nvPr/>
        </p:nvSpPr>
        <p:spPr>
          <a:xfrm>
            <a:off x="11145455" y="378863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id="{384B13AB-0E5E-4938-A244-A78889FED05C}"/>
              </a:ext>
            </a:extLst>
          </p:cNvPr>
          <p:cNvSpPr/>
          <p:nvPr/>
        </p:nvSpPr>
        <p:spPr>
          <a:xfrm>
            <a:off x="10488329" y="2999472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id="{74D6BC37-1AD7-4030-A099-E4B829A28D35}"/>
              </a:ext>
            </a:extLst>
          </p:cNvPr>
          <p:cNvSpPr/>
          <p:nvPr/>
        </p:nvSpPr>
        <p:spPr>
          <a:xfrm>
            <a:off x="8056954" y="787698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772BA73E-C758-4DF9-A650-111C63D2F0F9}"/>
              </a:ext>
            </a:extLst>
          </p:cNvPr>
          <p:cNvSpPr/>
          <p:nvPr/>
        </p:nvSpPr>
        <p:spPr>
          <a:xfrm>
            <a:off x="3574230" y="6091940"/>
            <a:ext cx="416689" cy="405114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Star: 6 Points 14">
            <a:extLst>
              <a:ext uri="{FF2B5EF4-FFF2-40B4-BE49-F238E27FC236}">
                <a16:creationId xmlns:a16="http://schemas.microsoft.com/office/drawing/2014/main" id="{3E786893-475D-4042-B92D-0468F4CD728F}"/>
              </a:ext>
            </a:extLst>
          </p:cNvPr>
          <p:cNvSpPr/>
          <p:nvPr/>
        </p:nvSpPr>
        <p:spPr>
          <a:xfrm>
            <a:off x="213167" y="1136804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2359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8AA25-770A-4BA5-B484-108D86F6D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5BB55-2F5D-40F7-BB33-FC85C992D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0E69EF-A9CA-4E5E-997D-E5952F277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58675" cy="684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097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A77-1D48-48BC-BCB4-12FD0D160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 err="1">
                <a:solidFill>
                  <a:srgbClr val="FFFF00"/>
                </a:solidFill>
              </a:rPr>
              <a:t>Shailja</a:t>
            </a:r>
            <a:r>
              <a:rPr lang="en-IN" b="1" dirty="0">
                <a:solidFill>
                  <a:srgbClr val="FFFF00"/>
                </a:solidFill>
              </a:rPr>
              <a:t> Mohan</a:t>
            </a:r>
            <a:br>
              <a:rPr lang="en-IN" dirty="0">
                <a:solidFill>
                  <a:srgbClr val="FFFF00"/>
                </a:solidFill>
              </a:rPr>
            </a:br>
            <a:r>
              <a:rPr lang="en-IN" sz="2800" b="1" dirty="0"/>
              <a:t>Parent</a:t>
            </a:r>
            <a:endParaRPr lang="en-IN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15B82-C26C-47F8-9BCB-60CD5C541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5907" y="1826238"/>
            <a:ext cx="4834087" cy="4104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sz="2400" b="1" dirty="0"/>
              <a:t>WINNER - PARENT</a:t>
            </a:r>
          </a:p>
          <a:p>
            <a:pPr marL="0" indent="0">
              <a:buNone/>
            </a:pPr>
            <a:r>
              <a:rPr lang="en-IN" sz="2400" b="1" dirty="0">
                <a:solidFill>
                  <a:srgbClr val="FFC000"/>
                </a:solidFill>
              </a:rPr>
              <a:t>Rs. 200 Gift Voucher</a:t>
            </a:r>
          </a:p>
          <a:p>
            <a:pPr marL="0" indent="0">
              <a:buNone/>
            </a:pPr>
            <a:endParaRPr lang="en-IN" sz="2400" dirty="0"/>
          </a:p>
          <a:p>
            <a:pPr marL="0" indent="0">
              <a:buNone/>
            </a:pPr>
            <a:r>
              <a:rPr lang="en-IN" sz="2400" b="1" dirty="0"/>
              <a:t>PROTOTYPE NAME:</a:t>
            </a:r>
          </a:p>
          <a:p>
            <a:pPr marL="0" indent="0" algn="just">
              <a:buNone/>
            </a:pPr>
            <a:r>
              <a:rPr lang="en-IN" sz="2400" b="1" dirty="0">
                <a:solidFill>
                  <a:srgbClr val="FFC000"/>
                </a:solidFill>
              </a:rPr>
              <a:t>Know About Your Bones, Muscles and Joints</a:t>
            </a:r>
          </a:p>
          <a:p>
            <a:pPr marL="0" indent="0">
              <a:buNone/>
            </a:pPr>
            <a:endParaRPr lang="en-IN" sz="24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IN" sz="2400" b="1" dirty="0"/>
              <a:t>SUMMARY: </a:t>
            </a:r>
            <a:r>
              <a:rPr lang="en-IN" sz="2400" dirty="0"/>
              <a:t>  </a:t>
            </a:r>
          </a:p>
          <a:p>
            <a:pPr marL="0" indent="0" algn="just">
              <a:buNone/>
            </a:pPr>
            <a:r>
              <a:rPr lang="en-IN" sz="1800" b="1" dirty="0">
                <a:solidFill>
                  <a:srgbClr val="FFC000"/>
                </a:solidFill>
              </a:rPr>
              <a:t>People can know and learn about their own body in an easy manner.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ACBB8E-1120-49BE-8D3D-7A0114E1E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48" y="1826238"/>
            <a:ext cx="5579851" cy="383608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C0F8B1E5-25BA-4CEF-A725-AD12C74B5FF2}"/>
              </a:ext>
            </a:extLst>
          </p:cNvPr>
          <p:cNvSpPr/>
          <p:nvPr/>
        </p:nvSpPr>
        <p:spPr>
          <a:xfrm>
            <a:off x="11145455" y="378863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id="{5DE554BB-1747-4726-B203-06EAFBC804D6}"/>
              </a:ext>
            </a:extLst>
          </p:cNvPr>
          <p:cNvSpPr/>
          <p:nvPr/>
        </p:nvSpPr>
        <p:spPr>
          <a:xfrm>
            <a:off x="10488329" y="2999472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id="{2858030D-94CB-4BA2-880F-E1D8C4621868}"/>
              </a:ext>
            </a:extLst>
          </p:cNvPr>
          <p:cNvSpPr/>
          <p:nvPr/>
        </p:nvSpPr>
        <p:spPr>
          <a:xfrm>
            <a:off x="8056954" y="787698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AB0EF35F-60FD-48B8-A668-7CE5601CCB77}"/>
              </a:ext>
            </a:extLst>
          </p:cNvPr>
          <p:cNvSpPr/>
          <p:nvPr/>
        </p:nvSpPr>
        <p:spPr>
          <a:xfrm>
            <a:off x="3574230" y="6091940"/>
            <a:ext cx="416689" cy="405114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Star: 6 Points 14">
            <a:extLst>
              <a:ext uri="{FF2B5EF4-FFF2-40B4-BE49-F238E27FC236}">
                <a16:creationId xmlns:a16="http://schemas.microsoft.com/office/drawing/2014/main" id="{B1CA2D51-4122-4DB2-B82D-82071D872673}"/>
              </a:ext>
            </a:extLst>
          </p:cNvPr>
          <p:cNvSpPr/>
          <p:nvPr/>
        </p:nvSpPr>
        <p:spPr>
          <a:xfrm>
            <a:off x="213167" y="1136804"/>
            <a:ext cx="416689" cy="40511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40987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4A53D-9ADD-4890-A443-0BFE491FB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EE3F6-28F2-4885-A9A4-670989C1A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54314-DF63-43E3-BC02-DD65E0676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277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DD8274-E2D8-48E5-A569-A0E8BBA27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88189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FFFF00"/>
                </a:solidFill>
              </a:rPr>
              <a:t>STUDENT MENTOR RECOGNITION</a:t>
            </a:r>
            <a:endParaRPr lang="en-IN" sz="8000" b="1" dirty="0"/>
          </a:p>
        </p:txBody>
      </p:sp>
    </p:spTree>
    <p:extLst>
      <p:ext uri="{BB962C8B-B14F-4D97-AF65-F5344CB8AC3E}">
        <p14:creationId xmlns:p14="http://schemas.microsoft.com/office/powerpoint/2010/main" val="23902215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9B0AA-A2E3-497C-99EC-CE320BE85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80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Calibri (Body)"/>
              </a:rPr>
              <a:t>Student Mentor Recognitions</a:t>
            </a:r>
            <a:endParaRPr lang="en-IN" sz="4000" b="1" dirty="0">
              <a:latin typeface="Calibri (Body)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7C4A73-2661-4B64-BF4A-20562B19D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20000">
            <a:off x="9426715" y="1335423"/>
            <a:ext cx="1704000" cy="2088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59BE7F-ED11-491F-9E27-F026E3945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0" y="4074682"/>
            <a:ext cx="1691735" cy="209253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64FC39-E05C-4DF2-A360-052578BCF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734" y="4074682"/>
            <a:ext cx="1691734" cy="207296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DD93BA-B8DC-49C9-B2A9-B5AE32105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71" y="1335423"/>
            <a:ext cx="1691734" cy="207297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35212F-ABCE-4960-AB3F-181D1FABEB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t="4531" r="14698" b="8534"/>
          <a:stretch/>
        </p:blipFill>
        <p:spPr>
          <a:xfrm>
            <a:off x="2339258" y="4074682"/>
            <a:ext cx="1691734" cy="211242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D9DB02-48B1-48CB-8051-3940EADEFA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" t="2744" r="4150" b="13046"/>
          <a:stretch/>
        </p:blipFill>
        <p:spPr>
          <a:xfrm>
            <a:off x="6643843" y="1335423"/>
            <a:ext cx="1691734" cy="211242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2E8220-DD1B-4FBF-8A1F-B83BEA0D9D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99" y="1335423"/>
            <a:ext cx="1691734" cy="207297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8E7747-B928-4E70-B1D5-FB62A202214B}"/>
              </a:ext>
            </a:extLst>
          </p:cNvPr>
          <p:cNvSpPr txBox="1"/>
          <p:nvPr/>
        </p:nvSpPr>
        <p:spPr>
          <a:xfrm>
            <a:off x="1078099" y="3447845"/>
            <a:ext cx="1691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Nakshatra R</a:t>
            </a:r>
            <a:endParaRPr lang="en-IN" b="1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4349A5-6B06-4917-A540-00F554173270}"/>
              </a:ext>
            </a:extLst>
          </p:cNvPr>
          <p:cNvSpPr txBox="1"/>
          <p:nvPr/>
        </p:nvSpPr>
        <p:spPr>
          <a:xfrm>
            <a:off x="3823102" y="3447845"/>
            <a:ext cx="1767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Srushti Sandeep</a:t>
            </a:r>
            <a:endParaRPr lang="en-IN" b="1" dirty="0">
              <a:solidFill>
                <a:srgbClr val="FFFF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30B500-F3AB-48F1-85DD-506D0062064C}"/>
              </a:ext>
            </a:extLst>
          </p:cNvPr>
          <p:cNvSpPr txBox="1"/>
          <p:nvPr/>
        </p:nvSpPr>
        <p:spPr>
          <a:xfrm>
            <a:off x="6601428" y="3447845"/>
            <a:ext cx="1691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Vishishta Tyagi</a:t>
            </a:r>
            <a:endParaRPr lang="en-IN" b="1" dirty="0">
              <a:solidFill>
                <a:srgbClr val="FFFF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089E6C-C5D3-4A5F-A57A-F34CAFAFCB8E}"/>
              </a:ext>
            </a:extLst>
          </p:cNvPr>
          <p:cNvSpPr txBox="1"/>
          <p:nvPr/>
        </p:nvSpPr>
        <p:spPr>
          <a:xfrm>
            <a:off x="9167421" y="3447845"/>
            <a:ext cx="221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Manas Mehandiratta</a:t>
            </a:r>
            <a:endParaRPr lang="en-IN" b="1" dirty="0">
              <a:solidFill>
                <a:srgbClr val="FFFF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62653B-E0C7-467B-A3BC-02DAD3059A4D}"/>
              </a:ext>
            </a:extLst>
          </p:cNvPr>
          <p:cNvSpPr txBox="1"/>
          <p:nvPr/>
        </p:nvSpPr>
        <p:spPr>
          <a:xfrm>
            <a:off x="2336778" y="6240060"/>
            <a:ext cx="1691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Parnika M</a:t>
            </a:r>
            <a:endParaRPr lang="en-IN" b="1" dirty="0">
              <a:solidFill>
                <a:srgbClr val="FFFF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F751CD-B277-423B-89BC-BD0E7527FD00}"/>
              </a:ext>
            </a:extLst>
          </p:cNvPr>
          <p:cNvSpPr txBox="1"/>
          <p:nvPr/>
        </p:nvSpPr>
        <p:spPr>
          <a:xfrm>
            <a:off x="5250133" y="6240060"/>
            <a:ext cx="1691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Tanisha Karve</a:t>
            </a:r>
            <a:endParaRPr lang="en-IN" b="1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15C281-E911-461A-8F66-EF27EB397303}"/>
              </a:ext>
            </a:extLst>
          </p:cNvPr>
          <p:cNvSpPr txBox="1"/>
          <p:nvPr/>
        </p:nvSpPr>
        <p:spPr>
          <a:xfrm>
            <a:off x="7916932" y="6240060"/>
            <a:ext cx="1938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Vijaysubramanian</a:t>
            </a:r>
            <a:endParaRPr lang="en-IN" b="1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A4ED4B-00F6-476C-835C-241160B20D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734" y="4083085"/>
            <a:ext cx="1667145" cy="20645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9825639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F9C2E-F9A5-4D62-A548-4D2744C4E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5223" y="133165"/>
            <a:ext cx="9144000" cy="589210"/>
          </a:xfrm>
        </p:spPr>
        <p:txBody>
          <a:bodyPr>
            <a:normAutofit fontScale="90000"/>
          </a:bodyPr>
          <a:lstStyle/>
          <a:p>
            <a:r>
              <a:rPr lang="en-IN" sz="4000" b="1" dirty="0"/>
              <a:t>Mentor Recognition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A165CA-2D59-41F4-AE7A-E34753008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5223" y="5990131"/>
            <a:ext cx="9144000" cy="610416"/>
          </a:xfrm>
        </p:spPr>
        <p:txBody>
          <a:bodyPr>
            <a:noAutofit/>
          </a:bodyPr>
          <a:lstStyle/>
          <a:p>
            <a:r>
              <a:rPr lang="en-IN" sz="2000" b="1" dirty="0">
                <a:solidFill>
                  <a:srgbClr val="FFFF00"/>
                </a:solidFill>
              </a:rPr>
              <a:t>Mr. Kiran Kumar, Mentor of Change Air Force School Hebbal,</a:t>
            </a:r>
          </a:p>
          <a:p>
            <a:r>
              <a:rPr lang="en-IN" sz="2000" b="1" dirty="0">
                <a:solidFill>
                  <a:srgbClr val="FFFF00"/>
                </a:solidFill>
              </a:rPr>
              <a:t>Regional Mentor of change of Karnataka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69AB37-2EDA-44E5-B033-C3BD405CD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01" y="736185"/>
            <a:ext cx="7457243" cy="505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585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DD8274-E2D8-48E5-A569-A0E8BBA27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550" y="2750214"/>
            <a:ext cx="10953750" cy="2387600"/>
          </a:xfrm>
        </p:spPr>
        <p:txBody>
          <a:bodyPr>
            <a:normAutofit fontScale="90000"/>
          </a:bodyPr>
          <a:lstStyle/>
          <a:p>
            <a:r>
              <a:rPr lang="en-US" sz="8000" b="1" dirty="0">
                <a:solidFill>
                  <a:srgbClr val="FFFF00"/>
                </a:solidFill>
              </a:rPr>
              <a:t>ADDRESS BY GUEST OF HONOUR </a:t>
            </a:r>
            <a:br>
              <a:rPr lang="en-US" sz="8000" b="1" dirty="0">
                <a:solidFill>
                  <a:srgbClr val="FFFF00"/>
                </a:solidFill>
              </a:rPr>
            </a:br>
            <a:r>
              <a:rPr lang="en-US" sz="5400" b="1" dirty="0">
                <a:solidFill>
                  <a:srgbClr val="FFFF00"/>
                </a:solidFill>
              </a:rPr>
              <a:t>Ms. Deepali </a:t>
            </a:r>
            <a:r>
              <a:rPr lang="en-US" sz="5400" b="1" dirty="0" err="1">
                <a:solidFill>
                  <a:srgbClr val="FFFF00"/>
                </a:solidFill>
              </a:rPr>
              <a:t>Upadhay</a:t>
            </a:r>
            <a:r>
              <a:rPr lang="en-US" sz="5400" b="1" dirty="0">
                <a:solidFill>
                  <a:srgbClr val="FFFF00"/>
                </a:solidFill>
              </a:rPr>
              <a:t>, </a:t>
            </a:r>
            <a:br>
              <a:rPr lang="en-US" sz="5400" b="1" dirty="0">
                <a:solidFill>
                  <a:srgbClr val="FFFF00"/>
                </a:solidFill>
              </a:rPr>
            </a:br>
            <a:r>
              <a:rPr lang="en-US" sz="5400" b="1" dirty="0">
                <a:solidFill>
                  <a:srgbClr val="FFFF00"/>
                </a:solidFill>
              </a:rPr>
              <a:t>Program Director, Atal Tinkering Labs, </a:t>
            </a:r>
            <a:br>
              <a:rPr lang="en-US" sz="5400" b="1" dirty="0">
                <a:solidFill>
                  <a:srgbClr val="FFFF00"/>
                </a:solidFill>
              </a:rPr>
            </a:br>
            <a:r>
              <a:rPr lang="en-US" sz="5400" b="1" dirty="0">
                <a:solidFill>
                  <a:srgbClr val="FFFF00"/>
                </a:solidFill>
              </a:rPr>
              <a:t>AIM, NITI Aayog, Govt. of India </a:t>
            </a:r>
            <a:endParaRPr lang="en-IN" sz="8000" b="1" dirty="0"/>
          </a:p>
        </p:txBody>
      </p:sp>
    </p:spTree>
    <p:extLst>
      <p:ext uri="{BB962C8B-B14F-4D97-AF65-F5344CB8AC3E}">
        <p14:creationId xmlns:p14="http://schemas.microsoft.com/office/powerpoint/2010/main" val="36849671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FC654D-891C-4062-8E35-2E61FD3EE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87261" y="778063"/>
            <a:ext cx="8513686" cy="530187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C91280-83A1-4CC8-807E-834FEE51A51E}"/>
              </a:ext>
            </a:extLst>
          </p:cNvPr>
          <p:cNvSpPr txBox="1"/>
          <p:nvPr/>
        </p:nvSpPr>
        <p:spPr>
          <a:xfrm>
            <a:off x="2220897" y="5770485"/>
            <a:ext cx="7750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Continue the journey of tinkering …</a:t>
            </a:r>
            <a:endParaRPr lang="en-IN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99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B679790-18B0-452C-BBC1-4BA186F16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1322" y="221942"/>
            <a:ext cx="9144000" cy="1092751"/>
          </a:xfrm>
        </p:spPr>
        <p:txBody>
          <a:bodyPr anchor="ctr">
            <a:normAutofit/>
          </a:bodyPr>
          <a:lstStyle/>
          <a:p>
            <a:r>
              <a:rPr lang="en-IN" sz="4000" b="1" dirty="0"/>
              <a:t>Skills and Prototypes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A5DA42-3814-436F-8EB6-68DFC2336E82}"/>
              </a:ext>
            </a:extLst>
          </p:cNvPr>
          <p:cNvGrpSpPr/>
          <p:nvPr/>
        </p:nvGrpSpPr>
        <p:grpSpPr>
          <a:xfrm>
            <a:off x="723418" y="1629334"/>
            <a:ext cx="10745163" cy="4693077"/>
            <a:chOff x="752354" y="1620456"/>
            <a:chExt cx="10745163" cy="4693077"/>
          </a:xfrm>
        </p:grpSpPr>
        <p:sp>
          <p:nvSpPr>
            <p:cNvPr id="4" name="Star: 8 Points 3">
              <a:extLst>
                <a:ext uri="{FF2B5EF4-FFF2-40B4-BE49-F238E27FC236}">
                  <a16:creationId xmlns:a16="http://schemas.microsoft.com/office/drawing/2014/main" id="{C0DD9DA6-A5A5-4254-83DE-04ED54FE394C}"/>
                </a:ext>
              </a:extLst>
            </p:cNvPr>
            <p:cNvSpPr/>
            <p:nvPr/>
          </p:nvSpPr>
          <p:spPr>
            <a:xfrm>
              <a:off x="1105382" y="1620456"/>
              <a:ext cx="1898248" cy="1808544"/>
            </a:xfrm>
            <a:prstGeom prst="star8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3200" b="1" dirty="0">
                  <a:solidFill>
                    <a:schemeClr val="bg1"/>
                  </a:solidFill>
                </a:rPr>
                <a:t>32</a:t>
              </a:r>
            </a:p>
          </p:txBody>
        </p:sp>
        <p:sp>
          <p:nvSpPr>
            <p:cNvPr id="5" name="Star: 8 Points 4">
              <a:extLst>
                <a:ext uri="{FF2B5EF4-FFF2-40B4-BE49-F238E27FC236}">
                  <a16:creationId xmlns:a16="http://schemas.microsoft.com/office/drawing/2014/main" id="{B00FA513-E055-45E8-A07F-D90824FF3EBA}"/>
                </a:ext>
              </a:extLst>
            </p:cNvPr>
            <p:cNvSpPr/>
            <p:nvPr/>
          </p:nvSpPr>
          <p:spPr>
            <a:xfrm>
              <a:off x="9246241" y="3985549"/>
              <a:ext cx="1898248" cy="1808544"/>
            </a:xfrm>
            <a:prstGeom prst="star8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3200" b="1" dirty="0">
                  <a:solidFill>
                    <a:schemeClr val="bg1"/>
                  </a:solidFill>
                </a:rPr>
                <a:t>75</a:t>
              </a:r>
            </a:p>
          </p:txBody>
        </p:sp>
        <p:sp>
          <p:nvSpPr>
            <p:cNvPr id="6" name="Star: 8 Points 5">
              <a:extLst>
                <a:ext uri="{FF2B5EF4-FFF2-40B4-BE49-F238E27FC236}">
                  <a16:creationId xmlns:a16="http://schemas.microsoft.com/office/drawing/2014/main" id="{C56B34A6-FBB8-48BF-A9F7-3FC28D062E0C}"/>
                </a:ext>
              </a:extLst>
            </p:cNvPr>
            <p:cNvSpPr/>
            <p:nvPr/>
          </p:nvSpPr>
          <p:spPr>
            <a:xfrm>
              <a:off x="1105382" y="3985549"/>
              <a:ext cx="1898248" cy="1808544"/>
            </a:xfrm>
            <a:prstGeom prst="star8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3200" b="1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7" name="Star: 8 Points 6">
              <a:extLst>
                <a:ext uri="{FF2B5EF4-FFF2-40B4-BE49-F238E27FC236}">
                  <a16:creationId xmlns:a16="http://schemas.microsoft.com/office/drawing/2014/main" id="{9BADE636-F19E-467F-B889-30BA344F6EAC}"/>
                </a:ext>
              </a:extLst>
            </p:cNvPr>
            <p:cNvSpPr/>
            <p:nvPr/>
          </p:nvSpPr>
          <p:spPr>
            <a:xfrm>
              <a:off x="5175812" y="1620456"/>
              <a:ext cx="1898248" cy="1808544"/>
            </a:xfrm>
            <a:prstGeom prst="star8">
              <a:avLst/>
            </a:prstGeom>
            <a:solidFill>
              <a:srgbClr val="FB85ED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32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8" name="Star: 8 Points 7">
              <a:extLst>
                <a:ext uri="{FF2B5EF4-FFF2-40B4-BE49-F238E27FC236}">
                  <a16:creationId xmlns:a16="http://schemas.microsoft.com/office/drawing/2014/main" id="{36A3A23E-F2A3-45E3-B1E8-A05A3A172474}"/>
                </a:ext>
              </a:extLst>
            </p:cNvPr>
            <p:cNvSpPr/>
            <p:nvPr/>
          </p:nvSpPr>
          <p:spPr>
            <a:xfrm>
              <a:off x="9246241" y="1620456"/>
              <a:ext cx="1898248" cy="1808544"/>
            </a:xfrm>
            <a:prstGeom prst="star8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3200" b="1" dirty="0">
                  <a:solidFill>
                    <a:schemeClr val="bg1"/>
                  </a:solidFill>
                </a:rPr>
                <a:t>1,960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222E62-B150-45E2-90B9-FD7863E05758}"/>
                </a:ext>
              </a:extLst>
            </p:cNvPr>
            <p:cNvSpPr txBox="1"/>
            <p:nvPr/>
          </p:nvSpPr>
          <p:spPr>
            <a:xfrm>
              <a:off x="752354" y="3491783"/>
              <a:ext cx="26043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b="1" dirty="0"/>
                <a:t>Skills Offered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ACD04-2159-4D3D-AED5-E110982D10A1}"/>
                </a:ext>
              </a:extLst>
            </p:cNvPr>
            <p:cNvSpPr txBox="1"/>
            <p:nvPr/>
          </p:nvSpPr>
          <p:spPr>
            <a:xfrm>
              <a:off x="8827625" y="3507219"/>
              <a:ext cx="26043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b="1" dirty="0"/>
                <a:t>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38169A-2975-42FF-8EF0-BFA8210757C5}"/>
                </a:ext>
              </a:extLst>
            </p:cNvPr>
            <p:cNvSpPr txBox="1"/>
            <p:nvPr/>
          </p:nvSpPr>
          <p:spPr>
            <a:xfrm>
              <a:off x="8893214" y="3491783"/>
              <a:ext cx="26043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b="1" dirty="0"/>
                <a:t>Total Skills Acquired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EAB6E89-54EA-4F41-BC0B-2EE1F77B76D9}"/>
                </a:ext>
              </a:extLst>
            </p:cNvPr>
            <p:cNvSpPr txBox="1"/>
            <p:nvPr/>
          </p:nvSpPr>
          <p:spPr>
            <a:xfrm>
              <a:off x="8893214" y="5913423"/>
              <a:ext cx="26043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b="1" dirty="0"/>
                <a:t>Prototypes Built 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C1DF365-18E4-4DC1-80D9-F1CB4C66C204}"/>
                </a:ext>
              </a:extLst>
            </p:cNvPr>
            <p:cNvSpPr txBox="1"/>
            <p:nvPr/>
          </p:nvSpPr>
          <p:spPr>
            <a:xfrm>
              <a:off x="752355" y="5913423"/>
              <a:ext cx="26043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b="1" dirty="0"/>
                <a:t>Average Skills 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F7E016-ADCC-4817-B0FC-2A896191BA06}"/>
                </a:ext>
              </a:extLst>
            </p:cNvPr>
            <p:cNvSpPr txBox="1"/>
            <p:nvPr/>
          </p:nvSpPr>
          <p:spPr>
            <a:xfrm>
              <a:off x="4822784" y="3491783"/>
              <a:ext cx="26043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b="1" dirty="0"/>
                <a:t>Top Skills 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B88A60-FA63-4ADE-A767-FBCD05C57558}"/>
                </a:ext>
              </a:extLst>
            </p:cNvPr>
            <p:cNvSpPr txBox="1"/>
            <p:nvPr/>
          </p:nvSpPr>
          <p:spPr>
            <a:xfrm>
              <a:off x="4116727" y="4264306"/>
              <a:ext cx="477648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/>
                <a:t> </a:t>
              </a:r>
              <a:r>
                <a:rPr lang="en-IN" b="1" dirty="0">
                  <a:solidFill>
                    <a:srgbClr val="FFFF00"/>
                  </a:solidFill>
                </a:rPr>
                <a:t>Student</a:t>
              </a:r>
              <a:r>
                <a:rPr lang="en-IN" dirty="0">
                  <a:solidFill>
                    <a:srgbClr val="FFFF00"/>
                  </a:solidFill>
                </a:rPr>
                <a:t>: </a:t>
              </a:r>
              <a:r>
                <a:rPr lang="en-IN" dirty="0"/>
                <a:t>Online Quiz, Music, Photo Collage  </a:t>
              </a:r>
            </a:p>
            <a:p>
              <a:r>
                <a:rPr lang="en-IN" dirty="0">
                  <a:solidFill>
                    <a:srgbClr val="FFFF00"/>
                  </a:solidFill>
                </a:rPr>
                <a:t>      </a:t>
              </a:r>
            </a:p>
            <a:p>
              <a:r>
                <a:rPr lang="en-IN" dirty="0">
                  <a:solidFill>
                    <a:srgbClr val="FFFF00"/>
                  </a:solidFill>
                </a:rPr>
                <a:t> </a:t>
              </a:r>
              <a:r>
                <a:rPr lang="en-IN" b="1" dirty="0">
                  <a:solidFill>
                    <a:srgbClr val="FFFF00"/>
                  </a:solidFill>
                </a:rPr>
                <a:t>Parent</a:t>
              </a:r>
              <a:r>
                <a:rPr lang="en-IN" dirty="0">
                  <a:solidFill>
                    <a:srgbClr val="FFFF00"/>
                  </a:solidFill>
                </a:rPr>
                <a:t>: </a:t>
              </a:r>
              <a:r>
                <a:rPr lang="en-IN" dirty="0"/>
                <a:t>Photo Collage, Music, Video Story  </a:t>
              </a:r>
            </a:p>
            <a:p>
              <a:r>
                <a:rPr lang="en-IN" dirty="0">
                  <a:solidFill>
                    <a:srgbClr val="FFFF00"/>
                  </a:solidFill>
                </a:rPr>
                <a:t>      </a:t>
              </a:r>
            </a:p>
            <a:p>
              <a:r>
                <a:rPr lang="en-IN" dirty="0">
                  <a:solidFill>
                    <a:srgbClr val="FFFF00"/>
                  </a:solidFill>
                </a:rPr>
                <a:t> </a:t>
              </a:r>
              <a:r>
                <a:rPr lang="en-IN" b="1" dirty="0">
                  <a:solidFill>
                    <a:srgbClr val="FFFF00"/>
                  </a:solidFill>
                </a:rPr>
                <a:t>Teachers</a:t>
              </a:r>
              <a:r>
                <a:rPr lang="en-IN" dirty="0">
                  <a:solidFill>
                    <a:srgbClr val="FFFF00"/>
                  </a:solidFill>
                </a:rPr>
                <a:t>: </a:t>
              </a:r>
              <a:r>
                <a:rPr lang="en-IN" dirty="0"/>
                <a:t>Photo Collage, Online Quiz, QR Code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0808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95DA9-1BDC-4A4B-A56B-E25B2D262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000" b="1" dirty="0">
                <a:solidFill>
                  <a:srgbClr val="FFFF00"/>
                </a:solidFill>
              </a:rPr>
              <a:t>Top 25% participants </a:t>
            </a:r>
            <a:br>
              <a:rPr lang="en-US" sz="8000" b="1" dirty="0">
                <a:solidFill>
                  <a:srgbClr val="FFFF00"/>
                </a:solidFill>
              </a:rPr>
            </a:br>
            <a:r>
              <a:rPr lang="en-US" sz="8000" b="1" dirty="0">
                <a:solidFill>
                  <a:srgbClr val="FFFF00"/>
                </a:solidFill>
              </a:rPr>
              <a:t>with most no. of skills</a:t>
            </a:r>
            <a:endParaRPr lang="en-IN" sz="8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1CDA9-8DAE-4C1B-9A29-D95C111ABF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55704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65F4F-98FF-41B3-9FF7-937AA33D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450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N" sz="4000" b="1" dirty="0">
                <a:latin typeface="Calibri (Body)"/>
              </a:rPr>
              <a:t>Recognitions for participants who have acquired the most no. of skills  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2F2D9F3-00C8-44DB-BD1D-5128206539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86541"/>
              </p:ext>
            </p:extLst>
          </p:nvPr>
        </p:nvGraphicFramePr>
        <p:xfrm>
          <a:off x="1435098" y="2837805"/>
          <a:ext cx="9321801" cy="207264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428830">
                  <a:extLst>
                    <a:ext uri="{9D8B030D-6E8A-4147-A177-3AD203B41FA5}">
                      <a16:colId xmlns:a16="http://schemas.microsoft.com/office/drawing/2014/main" val="1929438238"/>
                    </a:ext>
                  </a:extLst>
                </a:gridCol>
                <a:gridCol w="4166886">
                  <a:extLst>
                    <a:ext uri="{9D8B030D-6E8A-4147-A177-3AD203B41FA5}">
                      <a16:colId xmlns:a16="http://schemas.microsoft.com/office/drawing/2014/main" val="3540944387"/>
                    </a:ext>
                  </a:extLst>
                </a:gridCol>
                <a:gridCol w="3726085">
                  <a:extLst>
                    <a:ext uri="{9D8B030D-6E8A-4147-A177-3AD203B41FA5}">
                      <a16:colId xmlns:a16="http://schemas.microsoft.com/office/drawing/2014/main" val="1085426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Participant Type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No. of Recognitions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946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2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b="1" dirty="0"/>
                        <a:t>Students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b="1" dirty="0"/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40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2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b="1" dirty="0"/>
                        <a:t>Teachers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446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2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b="1" dirty="0"/>
                        <a:t>Parents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120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2814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6A538-E278-40B1-9E22-1B1CD472F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665" y="217963"/>
            <a:ext cx="10782670" cy="1325563"/>
          </a:xfrm>
        </p:spPr>
        <p:txBody>
          <a:bodyPr>
            <a:normAutofit/>
          </a:bodyPr>
          <a:lstStyle/>
          <a:p>
            <a:r>
              <a:rPr lang="en-IN" sz="4000" b="1" dirty="0">
                <a:latin typeface="Calibri (Body)"/>
              </a:rPr>
              <a:t>Students who have acquired the most no. of skills </a:t>
            </a:r>
            <a:r>
              <a:rPr lang="en-IN" sz="4000" dirty="0">
                <a:latin typeface="Calibri (Body)"/>
              </a:rPr>
              <a:t>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5F604F0-A9E9-49EA-88EA-51798CD94B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274465"/>
              </p:ext>
            </p:extLst>
          </p:nvPr>
        </p:nvGraphicFramePr>
        <p:xfrm>
          <a:off x="467328" y="1695635"/>
          <a:ext cx="11257344" cy="4214825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147213">
                  <a:extLst>
                    <a:ext uri="{9D8B030D-6E8A-4147-A177-3AD203B41FA5}">
                      <a16:colId xmlns:a16="http://schemas.microsoft.com/office/drawing/2014/main" val="4188778054"/>
                    </a:ext>
                  </a:extLst>
                </a:gridCol>
                <a:gridCol w="3987606">
                  <a:extLst>
                    <a:ext uri="{9D8B030D-6E8A-4147-A177-3AD203B41FA5}">
                      <a16:colId xmlns:a16="http://schemas.microsoft.com/office/drawing/2014/main" val="65512848"/>
                    </a:ext>
                  </a:extLst>
                </a:gridCol>
                <a:gridCol w="1840375">
                  <a:extLst>
                    <a:ext uri="{9D8B030D-6E8A-4147-A177-3AD203B41FA5}">
                      <a16:colId xmlns:a16="http://schemas.microsoft.com/office/drawing/2014/main" val="3658571342"/>
                    </a:ext>
                  </a:extLst>
                </a:gridCol>
                <a:gridCol w="4282150">
                  <a:extLst>
                    <a:ext uri="{9D8B030D-6E8A-4147-A177-3AD203B41FA5}">
                      <a16:colId xmlns:a16="http://schemas.microsoft.com/office/drawing/2014/main" val="2496149489"/>
                    </a:ext>
                  </a:extLst>
                </a:gridCol>
              </a:tblGrid>
              <a:tr h="451790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en-IN" sz="2800" dirty="0">
                          <a:solidFill>
                            <a:schemeClr val="tx1"/>
                          </a:solidFill>
                        </a:rPr>
                        <a:t>#</a:t>
                      </a:r>
                      <a:endParaRPr lang="en-IN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 Student Name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Class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School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134973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/>
                        <a:t>Aditya B Naik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8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/>
                        <a:t>Air Force School Hebbal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028438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u="none" strike="noStrike" dirty="0">
                          <a:effectLst/>
                        </a:rPr>
                        <a:t>Kashyap Subramanian 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12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/>
                        <a:t>Harvest International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906721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u="none" strike="noStrike" dirty="0" err="1">
                          <a:effectLst/>
                        </a:rPr>
                        <a:t>Ayisha</a:t>
                      </a:r>
                      <a:r>
                        <a:rPr lang="en-IN" sz="2000" b="1" u="none" strike="noStrike" dirty="0">
                          <a:effectLst/>
                        </a:rPr>
                        <a:t> </a:t>
                      </a:r>
                      <a:r>
                        <a:rPr lang="en-IN" sz="2000" b="1" u="none" strike="noStrike" dirty="0" err="1">
                          <a:effectLst/>
                        </a:rPr>
                        <a:t>Shirine</a:t>
                      </a:r>
                      <a:r>
                        <a:rPr lang="en-IN" sz="2000" b="1" u="none" strike="noStrike" dirty="0">
                          <a:effectLst/>
                        </a:rPr>
                        <a:t> 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8</a:t>
                      </a:r>
                      <a:r>
                        <a:rPr lang="en-IN" sz="2000" b="1" dirty="0"/>
                        <a:t>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Harvest International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976981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u="none" strike="noStrike" dirty="0" err="1">
                          <a:effectLst/>
                        </a:rPr>
                        <a:t>Kshitish</a:t>
                      </a:r>
                      <a:r>
                        <a:rPr lang="en-IN" sz="2000" b="1" u="none" strike="noStrike" dirty="0">
                          <a:effectLst/>
                        </a:rPr>
                        <a:t> Raj Dwivedi 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9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Air Force School Hebbal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16239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u="none" strike="noStrike" dirty="0" err="1">
                          <a:effectLst/>
                        </a:rPr>
                        <a:t>Malla</a:t>
                      </a:r>
                      <a:r>
                        <a:rPr lang="en-IN" sz="2000" b="1" u="none" strike="noStrike" dirty="0">
                          <a:effectLst/>
                        </a:rPr>
                        <a:t> Jaideep 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7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Air Force School Hebbal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212213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u="none" strike="noStrike" dirty="0" err="1">
                          <a:effectLst/>
                        </a:rPr>
                        <a:t>Eluru</a:t>
                      </a:r>
                      <a:r>
                        <a:rPr lang="en-IN" sz="2000" b="1" u="none" strike="noStrike" dirty="0">
                          <a:effectLst/>
                        </a:rPr>
                        <a:t> </a:t>
                      </a:r>
                      <a:r>
                        <a:rPr lang="en-IN" sz="2000" b="1" u="none" strike="noStrike" dirty="0" err="1">
                          <a:effectLst/>
                        </a:rPr>
                        <a:t>Jayadith</a:t>
                      </a:r>
                      <a:r>
                        <a:rPr lang="en-IN" sz="2000" b="1" u="none" strike="noStrike" dirty="0">
                          <a:effectLst/>
                        </a:rPr>
                        <a:t> 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6</a:t>
                      </a:r>
                      <a:r>
                        <a:rPr lang="en-IN" sz="2000" b="1" dirty="0"/>
                        <a:t>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Air Force School Hebbal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862753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u="none" strike="noStrike" dirty="0">
                          <a:effectLst/>
                        </a:rPr>
                        <a:t>Niharika Nair 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7 D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Harvest International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623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5074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6A538-E278-40B1-9E22-1B1CD472F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64" y="199871"/>
            <a:ext cx="10886472" cy="1325563"/>
          </a:xfrm>
        </p:spPr>
        <p:txBody>
          <a:bodyPr>
            <a:normAutofit/>
          </a:bodyPr>
          <a:lstStyle/>
          <a:p>
            <a:r>
              <a:rPr lang="en-IN" sz="4000" b="1" dirty="0">
                <a:latin typeface="Calibri (Body)"/>
              </a:rPr>
              <a:t>Students who have acquired the most no. of skills </a:t>
            </a:r>
            <a:r>
              <a:rPr lang="en-IN" sz="4000" dirty="0">
                <a:latin typeface="Calibri (Body)"/>
              </a:rPr>
              <a:t>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5F604F0-A9E9-49EA-88EA-51798CD94B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1427100"/>
              </p:ext>
            </p:extLst>
          </p:nvPr>
        </p:nvGraphicFramePr>
        <p:xfrm>
          <a:off x="467328" y="1699565"/>
          <a:ext cx="11257344" cy="422476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147213">
                  <a:extLst>
                    <a:ext uri="{9D8B030D-6E8A-4147-A177-3AD203B41FA5}">
                      <a16:colId xmlns:a16="http://schemas.microsoft.com/office/drawing/2014/main" val="4188778054"/>
                    </a:ext>
                  </a:extLst>
                </a:gridCol>
                <a:gridCol w="3676550">
                  <a:extLst>
                    <a:ext uri="{9D8B030D-6E8A-4147-A177-3AD203B41FA5}">
                      <a16:colId xmlns:a16="http://schemas.microsoft.com/office/drawing/2014/main" val="65512848"/>
                    </a:ext>
                  </a:extLst>
                </a:gridCol>
                <a:gridCol w="1571348">
                  <a:extLst>
                    <a:ext uri="{9D8B030D-6E8A-4147-A177-3AD203B41FA5}">
                      <a16:colId xmlns:a16="http://schemas.microsoft.com/office/drawing/2014/main" val="3658571342"/>
                    </a:ext>
                  </a:extLst>
                </a:gridCol>
                <a:gridCol w="4862233">
                  <a:extLst>
                    <a:ext uri="{9D8B030D-6E8A-4147-A177-3AD203B41FA5}">
                      <a16:colId xmlns:a16="http://schemas.microsoft.com/office/drawing/2014/main" val="2496149489"/>
                    </a:ext>
                  </a:extLst>
                </a:gridCol>
              </a:tblGrid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en-IN" sz="2800" dirty="0">
                          <a:solidFill>
                            <a:schemeClr val="tx1"/>
                          </a:solidFill>
                        </a:rPr>
                        <a:t>#</a:t>
                      </a:r>
                      <a:endParaRPr lang="en-IN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 Student Name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Class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School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134973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u="none" strike="noStrike" dirty="0" err="1">
                          <a:effectLst/>
                        </a:rPr>
                        <a:t>Shaurya</a:t>
                      </a:r>
                      <a:r>
                        <a:rPr lang="en-IN" sz="2000" b="1" u="none" strike="noStrike" dirty="0">
                          <a:effectLst/>
                        </a:rPr>
                        <a:t> </a:t>
                      </a:r>
                      <a:r>
                        <a:rPr lang="en-IN" sz="2000" b="1" u="none" strike="noStrike" dirty="0" err="1">
                          <a:effectLst/>
                        </a:rPr>
                        <a:t>Utane</a:t>
                      </a:r>
                      <a:r>
                        <a:rPr lang="en-IN" sz="2000" b="1" u="none" strike="noStrike" dirty="0">
                          <a:effectLst/>
                        </a:rPr>
                        <a:t> 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7 C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Harvest International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028438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u="none" strike="noStrike" dirty="0">
                          <a:effectLst/>
                        </a:rPr>
                        <a:t>Sagarika </a:t>
                      </a:r>
                      <a:r>
                        <a:rPr lang="en-IN" sz="2000" b="1" u="none" strike="noStrike" dirty="0" err="1">
                          <a:effectLst/>
                        </a:rPr>
                        <a:t>Shyam</a:t>
                      </a:r>
                      <a:r>
                        <a:rPr lang="en-IN" sz="2000" b="1" u="none" strike="noStrike" dirty="0">
                          <a:effectLst/>
                        </a:rPr>
                        <a:t> 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12 A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Air Force School Hebbal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906721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err="1"/>
                        <a:t>Arif</a:t>
                      </a:r>
                      <a:r>
                        <a:rPr lang="en-IN" sz="2000" b="1" dirty="0"/>
                        <a:t> Khan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6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Harvest International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976981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/>
                        <a:t>Aryan Rai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8</a:t>
                      </a:r>
                      <a:r>
                        <a:rPr lang="en-IN" sz="2000" b="1" dirty="0"/>
                        <a:t>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Air Force School Hebbal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416239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/>
                        <a:t>Dhruv </a:t>
                      </a:r>
                      <a:r>
                        <a:rPr lang="en-IN" sz="2000" b="1" dirty="0" err="1"/>
                        <a:t>Shyam</a:t>
                      </a:r>
                      <a:r>
                        <a:rPr lang="en-IN" sz="2000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6</a:t>
                      </a:r>
                      <a:r>
                        <a:rPr lang="en-IN" sz="2000" b="1" dirty="0"/>
                        <a:t>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Air Force School Hebbal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212213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err="1"/>
                        <a:t>Havila</a:t>
                      </a:r>
                      <a:r>
                        <a:rPr lang="en-IN" sz="2000" b="1" dirty="0"/>
                        <a:t> </a:t>
                      </a:r>
                      <a:r>
                        <a:rPr lang="en-IN" sz="2000" b="1" dirty="0" err="1"/>
                        <a:t>Varshini</a:t>
                      </a:r>
                      <a:r>
                        <a:rPr lang="en-IN" sz="2000" b="1" dirty="0"/>
                        <a:t> </a:t>
                      </a:r>
                      <a:r>
                        <a:rPr lang="en-IN" sz="2000" b="1" dirty="0" err="1"/>
                        <a:t>Bachika</a:t>
                      </a:r>
                      <a:r>
                        <a:rPr lang="en-IN" sz="2000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6</a:t>
                      </a:r>
                      <a:r>
                        <a:rPr lang="en-IN" sz="2000" b="1" dirty="0"/>
                        <a:t>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Harvest International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862753"/>
                  </a:ext>
                </a:extLst>
              </a:tr>
              <a:tr h="528095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/>
                        <a:t>Varsha 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/>
                        <a:t>10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/>
                        <a:t>Air Force School Hebbal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623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531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2053</TotalTime>
  <Words>1571</Words>
  <Application>Microsoft Office PowerPoint</Application>
  <PresentationFormat>Widescreen</PresentationFormat>
  <Paragraphs>443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Calibri (Body)</vt:lpstr>
      <vt:lpstr>Calibri Light</vt:lpstr>
      <vt:lpstr>Roboto</vt:lpstr>
      <vt:lpstr>Segoe UI Black</vt:lpstr>
      <vt:lpstr>Office Theme</vt:lpstr>
      <vt:lpstr>PowerPoint Presentation</vt:lpstr>
      <vt:lpstr>PowerPoint Presentation</vt:lpstr>
      <vt:lpstr>Digital Skilling &amp; Prototyping Challenge Bootcamp</vt:lpstr>
      <vt:lpstr>PowerPoint Presentation</vt:lpstr>
      <vt:lpstr>PowerPoint Presentation</vt:lpstr>
      <vt:lpstr>Top 25% participants  with most no. of skills</vt:lpstr>
      <vt:lpstr>Recognitions for participants who have acquired the most no. of skills  </vt:lpstr>
      <vt:lpstr>Students who have acquired the most no. of skills  </vt:lpstr>
      <vt:lpstr>Students who have acquired the most no. of skills  </vt:lpstr>
      <vt:lpstr>Students who have acquired the most no. of skills  </vt:lpstr>
      <vt:lpstr>Students who have acquired the most no. of skills  </vt:lpstr>
      <vt:lpstr>Students who have acquired the most no. of skills  </vt:lpstr>
      <vt:lpstr>Students who have acquired the most no. of skills  </vt:lpstr>
      <vt:lpstr>Teachers who have acquired the most no. of skills  </vt:lpstr>
      <vt:lpstr>Parents who have acquired most no. of skills  </vt:lpstr>
      <vt:lpstr>Digital Prototype Evaluation Criteria </vt:lpstr>
      <vt:lpstr>Prototyping Challenge Awards</vt:lpstr>
      <vt:lpstr>RUNNERS-UP STUDENTS</vt:lpstr>
      <vt:lpstr>Havila Varshini Bachika 6A, Harvest International School, Bangalore</vt:lpstr>
      <vt:lpstr>PowerPoint Presentation</vt:lpstr>
      <vt:lpstr>Niharika Nair 7 D,  Harvest International School</vt:lpstr>
      <vt:lpstr>PowerPoint Presentation</vt:lpstr>
      <vt:lpstr>Sabah Sumehra 9 D, Harvest International School </vt:lpstr>
      <vt:lpstr>PowerPoint Presentation</vt:lpstr>
      <vt:lpstr>Kshitish Raj Dwivedi 9 A, Air Force School Hebbal</vt:lpstr>
      <vt:lpstr>PowerPoint Presentation</vt:lpstr>
      <vt:lpstr>Shanthveer B A 11 A, Puspha Mahalingappa P U college , Davanagere</vt:lpstr>
      <vt:lpstr>PowerPoint Presentation</vt:lpstr>
      <vt:lpstr>WINNERS STUDENTS</vt:lpstr>
      <vt:lpstr>Amaanullah A Mamdapur 6 B, Air Force School Hebbal</vt:lpstr>
      <vt:lpstr>PowerPoint Presentation</vt:lpstr>
      <vt:lpstr>Anchit T Bhatt 10 A, Sri Vidya Kendra The Smart School</vt:lpstr>
      <vt:lpstr>PowerPoint Presentation</vt:lpstr>
      <vt:lpstr>Sagarika Shyam 12 A Air Force School Hebbal</vt:lpstr>
      <vt:lpstr>PowerPoint Presentation</vt:lpstr>
      <vt:lpstr>Kashyap Subramanian 12 A, Harvest International School</vt:lpstr>
      <vt:lpstr>PowerPoint Presentation</vt:lpstr>
      <vt:lpstr>Anirudh G Kashyap 10 C, Sri Vidya Kendra The Smart School Bengaluru</vt:lpstr>
      <vt:lpstr>PowerPoint Presentation</vt:lpstr>
      <vt:lpstr>WINNERS  TEACHERS &amp; PARENTS</vt:lpstr>
      <vt:lpstr>Swathi G Teacher, Shri Vyasa Maharshi Vidya Peetha, Mulky</vt:lpstr>
      <vt:lpstr>PowerPoint Presentation</vt:lpstr>
      <vt:lpstr>Shailja Mohan Parent</vt:lpstr>
      <vt:lpstr>PowerPoint Presentation</vt:lpstr>
      <vt:lpstr>STUDENT MENTOR RECOGNITION</vt:lpstr>
      <vt:lpstr>Student Mentor Recognitions</vt:lpstr>
      <vt:lpstr>Mentor Recognition</vt:lpstr>
      <vt:lpstr>ADDRESS BY GUEST OF HONOUR  Ms. Deepali Upadhay,  Program Director, Atal Tinkering Labs,  AIM, NITI Aayog, Govt. of India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udhith raju</dc:creator>
  <cp:lastModifiedBy>Leelambika Srinivasan</cp:lastModifiedBy>
  <cp:revision>96</cp:revision>
  <dcterms:created xsi:type="dcterms:W3CDTF">2021-05-07T01:55:34Z</dcterms:created>
  <dcterms:modified xsi:type="dcterms:W3CDTF">2021-05-12T16:29:36Z</dcterms:modified>
</cp:coreProperties>
</file>